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357" r:id="rId3"/>
    <p:sldId id="358" r:id="rId4"/>
    <p:sldId id="359" r:id="rId5"/>
    <p:sldId id="360" r:id="rId6"/>
    <p:sldId id="361" r:id="rId7"/>
    <p:sldId id="362" r:id="rId8"/>
    <p:sldId id="363" r:id="rId9"/>
    <p:sldId id="347" r:id="rId10"/>
    <p:sldId id="369" r:id="rId11"/>
    <p:sldId id="356" r:id="rId12"/>
    <p:sldId id="346" r:id="rId13"/>
    <p:sldId id="375" r:id="rId14"/>
    <p:sldId id="354" r:id="rId15"/>
    <p:sldId id="364" r:id="rId16"/>
    <p:sldId id="349" r:id="rId17"/>
    <p:sldId id="378" r:id="rId18"/>
    <p:sldId id="380" r:id="rId19"/>
    <p:sldId id="376" r:id="rId20"/>
    <p:sldId id="379" r:id="rId21"/>
    <p:sldId id="377" r:id="rId22"/>
    <p:sldId id="381" r:id="rId23"/>
    <p:sldId id="382" r:id="rId24"/>
    <p:sldId id="33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94660"/>
  </p:normalViewPr>
  <p:slideViewPr>
    <p:cSldViewPr>
      <p:cViewPr varScale="1">
        <p:scale>
          <a:sx n="99" d="100"/>
          <a:sy n="99" d="100"/>
        </p:scale>
        <p:origin x="20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niel\Dropbox\Working_papers\IBLI%20Basis%20summary\Basis%20Brief%20IBLI%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6147714722756"/>
          <c:y val="4.4783707834552253E-2"/>
          <c:w val="0.63633871796953212"/>
          <c:h val="0.76427667588542525"/>
        </c:manualLayout>
      </c:layout>
      <c:lineChart>
        <c:grouping val="standard"/>
        <c:varyColors val="0"/>
        <c:ser>
          <c:idx val="1"/>
          <c:order val="0"/>
          <c:tx>
            <c:strRef>
              <c:f>Sheet1!$S$7</c:f>
              <c:strCache>
                <c:ptCount val="1"/>
                <c:pt idx="0">
                  <c:v>Marsabit Cumulative Adoption (2010-2013)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Sheet1!$S$8:$S$15</c:f>
              <c:numCache>
                <c:formatCode>0%</c:formatCode>
                <c:ptCount val="8"/>
                <c:pt idx="0">
                  <c:v>0.31219512195121951</c:v>
                </c:pt>
                <c:pt idx="1">
                  <c:v>0.31219512195121951</c:v>
                </c:pt>
                <c:pt idx="2">
                  <c:v>0.4</c:v>
                </c:pt>
                <c:pt idx="3">
                  <c:v>0.48170731707317072</c:v>
                </c:pt>
                <c:pt idx="4">
                  <c:v>0.48170731707317072</c:v>
                </c:pt>
                <c:pt idx="5">
                  <c:v>0.50609756097560976</c:v>
                </c:pt>
                <c:pt idx="6">
                  <c:v>0.52195121951219514</c:v>
                </c:pt>
                <c:pt idx="7">
                  <c:v>0.53292682926829271</c:v>
                </c:pt>
              </c:numCache>
            </c:numRef>
          </c:val>
          <c:smooth val="0"/>
          <c:extLst>
            <c:ext xmlns:c16="http://schemas.microsoft.com/office/drawing/2014/chart" uri="{C3380CC4-5D6E-409C-BE32-E72D297353CC}">
              <c16:uniqueId val="{00000000-3AF0-4D32-8179-9639DD6F888D}"/>
            </c:ext>
          </c:extLst>
        </c:ser>
        <c:ser>
          <c:idx val="0"/>
          <c:order val="1"/>
          <c:tx>
            <c:strRef>
              <c:f>Sheet1!$T$7</c:f>
              <c:strCache>
                <c:ptCount val="1"/>
                <c:pt idx="0">
                  <c:v>Marsabit Cumulative Disadoption</c:v>
                </c:pt>
              </c:strCache>
            </c:strRef>
          </c:tx>
          <c:spPr>
            <a:ln w="28575" cap="rnd">
              <a:solidFill>
                <a:schemeClr val="accent1"/>
              </a:solidFill>
              <a:prstDash val="sysDot"/>
              <a:round/>
            </a:ln>
            <a:effectLst/>
          </c:spPr>
          <c:marker>
            <c:symbol val="x"/>
            <c:size val="7"/>
            <c:spPr>
              <a:noFill/>
              <a:ln w="19050">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Sheet1!$T$8:$T$15</c:f>
              <c:numCache>
                <c:formatCode>General</c:formatCode>
                <c:ptCount val="8"/>
                <c:pt idx="2" formatCode="0%">
                  <c:v>0.23780487804878048</c:v>
                </c:pt>
                <c:pt idx="3" formatCode="0%">
                  <c:v>0.20487804878048779</c:v>
                </c:pt>
                <c:pt idx="4" formatCode="0%">
                  <c:v>0.31829268292682927</c:v>
                </c:pt>
                <c:pt idx="5" formatCode="0%">
                  <c:v>0.40853658536585363</c:v>
                </c:pt>
                <c:pt idx="6" formatCode="0%">
                  <c:v>0.37682926829268293</c:v>
                </c:pt>
                <c:pt idx="7" formatCode="0%">
                  <c:v>0.43170731707317073</c:v>
                </c:pt>
              </c:numCache>
            </c:numRef>
          </c:val>
          <c:smooth val="0"/>
          <c:extLst>
            <c:ext xmlns:c16="http://schemas.microsoft.com/office/drawing/2014/chart" uri="{C3380CC4-5D6E-409C-BE32-E72D297353CC}">
              <c16:uniqueId val="{00000001-3AF0-4D32-8179-9639DD6F888D}"/>
            </c:ext>
          </c:extLst>
        </c:ser>
        <c:ser>
          <c:idx val="2"/>
          <c:order val="2"/>
          <c:tx>
            <c:strRef>
              <c:f>Sheet1!$U$7</c:f>
              <c:strCache>
                <c:ptCount val="1"/>
                <c:pt idx="0">
                  <c:v>Borana Cumulative Adoption (2012-2014)</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Sheet1!$U$8:$U$15</c:f>
              <c:numCache>
                <c:formatCode>0%</c:formatCode>
                <c:ptCount val="8"/>
                <c:pt idx="0">
                  <c:v>0.28016359918200406</c:v>
                </c:pt>
                <c:pt idx="1">
                  <c:v>0.40081799591002043</c:v>
                </c:pt>
                <c:pt idx="2">
                  <c:v>0.44171779141104295</c:v>
                </c:pt>
                <c:pt idx="3">
                  <c:v>0.47239263803680981</c:v>
                </c:pt>
              </c:numCache>
            </c:numRef>
          </c:val>
          <c:smooth val="0"/>
          <c:extLst>
            <c:ext xmlns:c16="http://schemas.microsoft.com/office/drawing/2014/chart" uri="{C3380CC4-5D6E-409C-BE32-E72D297353CC}">
              <c16:uniqueId val="{00000002-3AF0-4D32-8179-9639DD6F888D}"/>
            </c:ext>
          </c:extLst>
        </c:ser>
        <c:ser>
          <c:idx val="3"/>
          <c:order val="3"/>
          <c:tx>
            <c:strRef>
              <c:f>Sheet1!$V$7</c:f>
              <c:strCache>
                <c:ptCount val="1"/>
                <c:pt idx="0">
                  <c:v>Borana Cumulative Disadoption</c:v>
                </c:pt>
              </c:strCache>
            </c:strRef>
          </c:tx>
          <c:spPr>
            <a:ln w="25400" cap="rnd">
              <a:solidFill>
                <a:schemeClr val="accent6">
                  <a:lumMod val="75000"/>
                </a:schemeClr>
              </a:solidFill>
              <a:prstDash val="sysDot"/>
              <a:round/>
            </a:ln>
            <a:effectLst/>
          </c:spPr>
          <c:marker>
            <c:symbol val="x"/>
            <c:size val="7"/>
            <c:spPr>
              <a:noFill/>
              <a:ln w="19050">
                <a:solidFill>
                  <a:schemeClr val="accent6">
                    <a:lumMod val="75000"/>
                  </a:schemeClr>
                </a:solidFill>
                <a:prstDash val="solid"/>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Sheet1!$V$8:$V$15</c:f>
              <c:numCache>
                <c:formatCode>General</c:formatCode>
                <c:ptCount val="8"/>
                <c:pt idx="2" formatCode="0%">
                  <c:v>0.20858895705521471</c:v>
                </c:pt>
                <c:pt idx="3" formatCode="0%">
                  <c:v>0.31697341513292432</c:v>
                </c:pt>
              </c:numCache>
            </c:numRef>
          </c:val>
          <c:smooth val="0"/>
          <c:extLst>
            <c:ext xmlns:c16="http://schemas.microsoft.com/office/drawing/2014/chart" uri="{C3380CC4-5D6E-409C-BE32-E72D297353CC}">
              <c16:uniqueId val="{00000003-3AF0-4D32-8179-9639DD6F888D}"/>
            </c:ext>
          </c:extLst>
        </c:ser>
        <c:dLbls>
          <c:showLegendKey val="0"/>
          <c:showVal val="0"/>
          <c:showCatName val="0"/>
          <c:showSerName val="0"/>
          <c:showPercent val="0"/>
          <c:showBubbleSize val="0"/>
        </c:dLbls>
        <c:marker val="1"/>
        <c:smooth val="0"/>
        <c:axId val="341356080"/>
        <c:axId val="515674496"/>
      </c:lineChart>
      <c:catAx>
        <c:axId val="341356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Semi-Annual sales Season Since Product Launch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5674496"/>
        <c:crosses val="autoZero"/>
        <c:auto val="1"/>
        <c:lblAlgn val="ctr"/>
        <c:lblOffset val="100"/>
        <c:noMultiLvlLbl val="0"/>
      </c:catAx>
      <c:valAx>
        <c:axId val="5156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Rate Among </a:t>
                </a:r>
                <a:r>
                  <a:rPr lang="en-US" sz="1200" baseline="0">
                    <a:solidFill>
                      <a:schemeClr val="tx1"/>
                    </a:solidFill>
                  </a:rPr>
                  <a:t>Survey Houeholds (%)</a:t>
                </a:r>
                <a:endParaRPr lang="en-US" sz="120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1356080"/>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0.75803985898821469"/>
          <c:y val="4.1727609792416138E-2"/>
          <c:w val="0.22638657300190418"/>
          <c:h val="0.81298034002530029"/>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5/23/2021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8296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26230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2664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21272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58504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4281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95467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73262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424893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24</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5/23/2021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5/23/2021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5/23/2021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5/23/2021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5/23/2021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5/23/2021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5/23/2021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5/23/2021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5/23/2021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5/23/2021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5/23/2021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5/23/2021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938992"/>
          </a:xfrm>
          <a:prstGeom prst="rect">
            <a:avLst/>
          </a:prstGeom>
          <a:noFill/>
          <a:ln w="9525">
            <a:noFill/>
            <a:miter lim="800000"/>
            <a:headEnd/>
            <a:tailEnd/>
          </a:ln>
        </p:spPr>
        <p:txBody>
          <a:bodyPr>
            <a:spAutoFit/>
          </a:bodyPr>
          <a:lstStyle/>
          <a:p>
            <a:pPr algn="ctr"/>
            <a:r>
              <a:rPr lang="en-US" sz="4000" b="1" dirty="0">
                <a:solidFill>
                  <a:schemeClr val="bg1"/>
                </a:solidFill>
                <a:latin typeface="+mn-lt"/>
              </a:rPr>
              <a:t>Index-Based Livestock Insurance: </a:t>
            </a:r>
          </a:p>
          <a:p>
            <a:pPr algn="ctr"/>
            <a:r>
              <a:rPr lang="en-US" sz="4000" b="1" dirty="0">
                <a:solidFill>
                  <a:schemeClr val="bg1"/>
                </a:solidFill>
                <a:latin typeface="+mn-lt"/>
              </a:rPr>
              <a:t>The why, how, and positive impacts of an imperfect product</a:t>
            </a:r>
          </a:p>
        </p:txBody>
      </p:sp>
      <p:sp>
        <p:nvSpPr>
          <p:cNvPr id="14343" name="TextBox 9"/>
          <p:cNvSpPr txBox="1">
            <a:spLocks noChangeArrowheads="1"/>
          </p:cNvSpPr>
          <p:nvPr/>
        </p:nvSpPr>
        <p:spPr bwMode="auto">
          <a:xfrm>
            <a:off x="195882" y="4429559"/>
            <a:ext cx="8686800" cy="2400657"/>
          </a:xfrm>
          <a:prstGeom prst="rect">
            <a:avLst/>
          </a:prstGeom>
          <a:noFill/>
          <a:ln w="9525">
            <a:noFill/>
            <a:miter lim="800000"/>
            <a:headEnd/>
            <a:tailEnd/>
          </a:ln>
        </p:spPr>
        <p:txBody>
          <a:bodyPr>
            <a:spAutoFit/>
          </a:bodyPr>
          <a:lstStyle/>
          <a:p>
            <a:pPr algn="ctr"/>
            <a:r>
              <a:rPr lang="en-US" sz="2400" dirty="0">
                <a:latin typeface="+mn-lt"/>
              </a:rPr>
              <a:t>Prof. Christopher B. Barrett, Cornell University</a:t>
            </a:r>
          </a:p>
          <a:p>
            <a:pPr algn="ctr"/>
            <a:r>
              <a:rPr lang="en-US" sz="2400" dirty="0">
                <a:latin typeface="+mn-lt"/>
              </a:rPr>
              <a:t>Research seminar presentation to</a:t>
            </a:r>
          </a:p>
          <a:p>
            <a:pPr algn="ctr"/>
            <a:r>
              <a:rPr lang="en-US" sz="2400" dirty="0">
                <a:latin typeface="+mn-lt"/>
              </a:rPr>
              <a:t>German Centre for Integrative Biodiversity Research</a:t>
            </a:r>
          </a:p>
          <a:p>
            <a:pPr algn="ctr"/>
            <a:r>
              <a:rPr lang="en-US" sz="2400" dirty="0">
                <a:latin typeface="+mn-lt"/>
              </a:rPr>
              <a:t>Leipzig University</a:t>
            </a:r>
          </a:p>
          <a:p>
            <a:pPr algn="ctr"/>
            <a:r>
              <a:rPr lang="en-US" sz="2400" dirty="0">
                <a:latin typeface="+mn-lt"/>
              </a:rPr>
              <a:t>May 26, 2021</a:t>
            </a:r>
          </a:p>
          <a:p>
            <a:pPr algn="ctr"/>
            <a:endParaRPr lang="en-US" sz="3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599" y="228600"/>
            <a:ext cx="8838671" cy="523220"/>
          </a:xfrm>
          <a:prstGeom prst="rect">
            <a:avLst/>
          </a:prstGeom>
          <a:noFill/>
          <a:ln w="9525">
            <a:noFill/>
            <a:miter lim="800000"/>
            <a:headEnd/>
            <a:tailEnd/>
          </a:ln>
        </p:spPr>
        <p:txBody>
          <a:bodyPr wrap="square">
            <a:spAutoFit/>
          </a:bodyPr>
          <a:lstStyle/>
          <a:p>
            <a:r>
              <a:rPr lang="en-US" sz="2800" b="1" dirty="0">
                <a:solidFill>
                  <a:schemeClr val="bg1"/>
                </a:solidFill>
              </a:rPr>
              <a:t> How? Implementation</a:t>
            </a:r>
            <a:endParaRPr lang="en-US" sz="2800" b="1" i="1" dirty="0">
              <a:solidFill>
                <a:schemeClr val="bg1"/>
              </a:solidFill>
              <a:latin typeface="Calibri" pitchFamily="34" charset="0"/>
            </a:endParaRPr>
          </a:p>
        </p:txBody>
      </p:sp>
      <p:sp>
        <p:nvSpPr>
          <p:cNvPr id="15" name="TextBox 14"/>
          <p:cNvSpPr txBox="1"/>
          <p:nvPr/>
        </p:nvSpPr>
        <p:spPr>
          <a:xfrm>
            <a:off x="238125" y="1143000"/>
            <a:ext cx="8686800" cy="2954655"/>
          </a:xfrm>
          <a:prstGeom prst="rect">
            <a:avLst/>
          </a:prstGeom>
          <a:noFill/>
        </p:spPr>
        <p:txBody>
          <a:bodyPr wrap="square" tIns="91440" bIns="91440" rtlCol="0">
            <a:spAutoFit/>
          </a:bodyPr>
          <a:lstStyle/>
          <a:p>
            <a:r>
              <a:rPr lang="en-US" sz="2000" b="1" dirty="0">
                <a:latin typeface="+mn-lt"/>
              </a:rPr>
              <a:t>Commercial underwriters: </a:t>
            </a:r>
            <a:r>
              <a:rPr lang="en-US" sz="2000" dirty="0">
                <a:latin typeface="+mn-lt"/>
              </a:rPr>
              <a:t>In Kenya: UAP, APA, Takaful. In Ethiopia: OIC </a:t>
            </a:r>
          </a:p>
          <a:p>
            <a:r>
              <a:rPr lang="en-US" sz="2000" b="1" dirty="0">
                <a:latin typeface="+mn-lt"/>
              </a:rPr>
              <a:t>International reinsurers: </a:t>
            </a:r>
            <a:r>
              <a:rPr lang="en-US" sz="2000" dirty="0">
                <a:latin typeface="+mn-lt"/>
              </a:rPr>
              <a:t>Swiss Re, Africa Re</a:t>
            </a:r>
          </a:p>
          <a:p>
            <a:r>
              <a:rPr lang="en-US" sz="2000" b="1" u="sng" dirty="0">
                <a:latin typeface="+mn-lt"/>
              </a:rPr>
              <a:t>Lots</a:t>
            </a:r>
            <a:r>
              <a:rPr lang="en-US" sz="2000" dirty="0">
                <a:latin typeface="+mn-lt"/>
              </a:rPr>
              <a:t> of implementation challenges. </a:t>
            </a:r>
          </a:p>
          <a:p>
            <a:endParaRPr lang="en-US" sz="2000" dirty="0">
              <a:latin typeface="+mn-lt"/>
            </a:endParaRPr>
          </a:p>
          <a:p>
            <a:r>
              <a:rPr lang="en-US" sz="2000" dirty="0">
                <a:latin typeface="+mn-lt"/>
              </a:rPr>
              <a:t>IBLI team developed extension/financial education programs to (randomly) inform and educate prospective buyers.</a:t>
            </a:r>
          </a:p>
          <a:p>
            <a:endParaRPr lang="en-US" sz="2000" dirty="0">
              <a:latin typeface="+mn-lt"/>
            </a:endParaRPr>
          </a:p>
          <a:p>
            <a:r>
              <a:rPr lang="en-US" sz="2000" dirty="0">
                <a:latin typeface="+mn-lt"/>
              </a:rPr>
              <a:t>Payouts have occurred (largely) as designed! </a:t>
            </a:r>
            <a:r>
              <a:rPr lang="en-US" sz="2000" dirty="0">
                <a:latin typeface="+mn-lt"/>
                <a:sym typeface="Wingdings" panose="05000000000000000000" pitchFamily="2" charset="2"/>
              </a:rPr>
              <a:t> </a:t>
            </a:r>
            <a:endParaRPr lang="en-US" sz="2000" dirty="0">
              <a:latin typeface="+mn-lt"/>
            </a:endParaRPr>
          </a:p>
          <a:p>
            <a:endParaRPr lang="en-US" sz="2000" dirty="0">
              <a:latin typeface="+mn-lt"/>
            </a:endParaRPr>
          </a:p>
        </p:txBody>
      </p:sp>
      <p:grpSp>
        <p:nvGrpSpPr>
          <p:cNvPr id="11" name="Group 10"/>
          <p:cNvGrpSpPr/>
          <p:nvPr/>
        </p:nvGrpSpPr>
        <p:grpSpPr>
          <a:xfrm>
            <a:off x="5410199" y="3276599"/>
            <a:ext cx="3547399" cy="3279903"/>
            <a:chOff x="6008079" y="2573114"/>
            <a:chExt cx="2149138" cy="2030657"/>
          </a:xfrm>
        </p:grpSpPr>
        <p:pic>
          <p:nvPicPr>
            <p:cNvPr id="12" name="Picture 2"/>
            <p:cNvPicPr>
              <a:picLocks noChangeAspect="1" noChangeArrowheads="1"/>
            </p:cNvPicPr>
            <p:nvPr/>
          </p:nvPicPr>
          <p:blipFill rotWithShape="1">
            <a:blip r:embed="rId3" cstate="print"/>
            <a:srcRect r="51288" b="11097"/>
            <a:stretch/>
          </p:blipFill>
          <p:spPr bwMode="auto">
            <a:xfrm>
              <a:off x="6009797" y="2573114"/>
              <a:ext cx="2147420" cy="2014658"/>
            </a:xfrm>
            <a:prstGeom prst="rect">
              <a:avLst/>
            </a:prstGeom>
            <a:noFill/>
            <a:ln w="9525">
              <a:noFill/>
              <a:miter lim="800000"/>
              <a:headEnd/>
              <a:tailEnd/>
            </a:ln>
          </p:spPr>
        </p:pic>
        <p:sp>
          <p:nvSpPr>
            <p:cNvPr id="14" name="Rectangle 13"/>
            <p:cNvSpPr/>
            <p:nvPr/>
          </p:nvSpPr>
          <p:spPr>
            <a:xfrm>
              <a:off x="6008079" y="2615181"/>
              <a:ext cx="2125988" cy="1988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pic>
        <p:nvPicPr>
          <p:cNvPr id="2" name="Picture 1"/>
          <p:cNvPicPr>
            <a:picLocks noChangeAspect="1"/>
          </p:cNvPicPr>
          <p:nvPr/>
        </p:nvPicPr>
        <p:blipFill>
          <a:blip r:embed="rId4"/>
          <a:stretch>
            <a:fillRect/>
          </a:stretch>
        </p:blipFill>
        <p:spPr>
          <a:xfrm>
            <a:off x="1365837" y="3761642"/>
            <a:ext cx="2672763" cy="2819619"/>
          </a:xfrm>
          <a:prstGeom prst="rect">
            <a:avLst/>
          </a:prstGeom>
        </p:spPr>
      </p:pic>
    </p:spTree>
    <p:extLst>
      <p:ext uri="{BB962C8B-B14F-4D97-AF65-F5344CB8AC3E}">
        <p14:creationId xmlns:p14="http://schemas.microsoft.com/office/powerpoint/2010/main" val="55245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Pilots 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498080" cy="646331"/>
          </a:xfrm>
          <a:prstGeom prst="rect">
            <a:avLst/>
          </a:prstGeom>
          <a:noFill/>
        </p:spPr>
        <p:txBody>
          <a:bodyPr wrap="square" rtlCol="0">
            <a:spAutoFit/>
          </a:bodyPr>
          <a:lstStyle/>
          <a:p>
            <a:r>
              <a:rPr lang="en-US" b="1" dirty="0"/>
              <a:t>IBLI products (and IE surveys) launched in Marsabit, Kenya in Jan 2010 (Oct 2009) and in </a:t>
            </a:r>
            <a:r>
              <a:rPr lang="en-US" b="1" dirty="0" err="1"/>
              <a:t>Borana</a:t>
            </a:r>
            <a:r>
              <a:rPr lang="en-US" b="1" dirty="0"/>
              <a:t>, Ethiopia, in Aug 2012 (Mar 2012).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821778" y="1526810"/>
            <a:ext cx="6903720" cy="4566382"/>
          </a:xfrm>
          <a:prstGeom prst="rect">
            <a:avLst/>
          </a:prstGeom>
        </p:spPr>
      </p:pic>
      <p:sp>
        <p:nvSpPr>
          <p:cNvPr id="9" name="TextBox 8"/>
          <p:cNvSpPr txBox="1"/>
          <p:nvPr/>
        </p:nvSpPr>
        <p:spPr>
          <a:xfrm>
            <a:off x="819150" y="6047840"/>
            <a:ext cx="7505700" cy="646331"/>
          </a:xfrm>
          <a:prstGeom prst="rect">
            <a:avLst/>
          </a:prstGeom>
          <a:noFill/>
        </p:spPr>
        <p:txBody>
          <a:bodyPr wrap="square" rtlCol="0">
            <a:spAutoFit/>
          </a:bodyPr>
          <a:lstStyle/>
          <a:p>
            <a:r>
              <a:rPr lang="en-US" b="1" dirty="0"/>
              <a:t>Kenya sampling overlaid with HSNP coverage and randomized premium discount coupon distributions as research design.</a:t>
            </a:r>
          </a:p>
        </p:txBody>
      </p:sp>
    </p:spTree>
    <p:extLst>
      <p:ext uri="{BB962C8B-B14F-4D97-AF65-F5344CB8AC3E}">
        <p14:creationId xmlns:p14="http://schemas.microsoft.com/office/powerpoint/2010/main" val="146035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Uptake Significant … But So Is </a:t>
            </a:r>
            <a:r>
              <a:rPr lang="en-US" sz="2800" b="1" dirty="0" err="1">
                <a:solidFill>
                  <a:schemeClr val="bg1"/>
                </a:solidFill>
              </a:rPr>
              <a:t>Disadoption</a:t>
            </a:r>
            <a:endParaRPr lang="en-US" sz="2800" b="1" i="1" dirty="0">
              <a:solidFill>
                <a:schemeClr val="bg1"/>
              </a:solidFill>
              <a:latin typeface="Calibri" pitchFamily="34" charset="0"/>
            </a:endParaRPr>
          </a:p>
        </p:txBody>
      </p:sp>
      <p:sp>
        <p:nvSpPr>
          <p:cNvPr id="7" name="TextBox 6"/>
          <p:cNvSpPr txBox="1"/>
          <p:nvPr/>
        </p:nvSpPr>
        <p:spPr>
          <a:xfrm>
            <a:off x="257175" y="1066800"/>
            <a:ext cx="7848600" cy="1938992"/>
          </a:xfrm>
          <a:prstGeom prst="rect">
            <a:avLst/>
          </a:prstGeom>
          <a:noFill/>
        </p:spPr>
        <p:txBody>
          <a:bodyPr wrap="square" rtlCol="0">
            <a:spAutoFit/>
          </a:bodyPr>
          <a:lstStyle/>
          <a:p>
            <a:r>
              <a:rPr lang="en-US" sz="2400" dirty="0">
                <a:latin typeface="+mn-lt"/>
              </a:rPr>
              <a:t>In HH surveys , in </a:t>
            </a:r>
            <a:r>
              <a:rPr lang="en-US" sz="2400" dirty="0" err="1">
                <a:latin typeface="+mn-lt"/>
              </a:rPr>
              <a:t>Borana</a:t>
            </a:r>
            <a:r>
              <a:rPr lang="en-US" sz="2400" dirty="0">
                <a:latin typeface="+mn-lt"/>
              </a:rPr>
              <a:t> (Ethiopia)/</a:t>
            </a:r>
            <a:r>
              <a:rPr lang="en-US" sz="2400" dirty="0" err="1">
                <a:latin typeface="+mn-lt"/>
              </a:rPr>
              <a:t>Marsabit</a:t>
            </a:r>
            <a:r>
              <a:rPr lang="en-US" sz="2400" dirty="0">
                <a:latin typeface="+mn-lt"/>
              </a:rPr>
              <a:t> (Kenya):</a:t>
            </a:r>
          </a:p>
          <a:p>
            <a:pPr marL="342900" indent="-342900">
              <a:buFontTx/>
              <a:buChar char="-"/>
            </a:pPr>
            <a:r>
              <a:rPr lang="en-US" sz="2400" dirty="0">
                <a:latin typeface="+mn-lt"/>
              </a:rPr>
              <a:t>54/47% ever purchased IBLI within first 4 sales periods</a:t>
            </a:r>
          </a:p>
          <a:p>
            <a:pPr marL="342900" indent="-342900">
              <a:buFontTx/>
              <a:buChar char="-"/>
            </a:pPr>
            <a:r>
              <a:rPr lang="en-US" sz="2400" dirty="0">
                <a:latin typeface="+mn-lt"/>
              </a:rPr>
              <a:t>But repurchase rates low: 18-68%/16-27%</a:t>
            </a:r>
          </a:p>
          <a:p>
            <a:pPr marL="342900" indent="-342900">
              <a:buFontTx/>
              <a:buChar char="-"/>
            </a:pPr>
            <a:r>
              <a:rPr lang="en-US" sz="2400" dirty="0">
                <a:latin typeface="+mn-lt"/>
              </a:rPr>
              <a:t>High rates of </a:t>
            </a:r>
            <a:r>
              <a:rPr lang="en-US" sz="2400" dirty="0" err="1">
                <a:latin typeface="+mn-lt"/>
              </a:rPr>
              <a:t>disadoption</a:t>
            </a:r>
            <a:r>
              <a:rPr lang="en-US" sz="2400" dirty="0">
                <a:latin typeface="+mn-lt"/>
              </a:rPr>
              <a:t> : 31/41% within 2 years</a:t>
            </a:r>
          </a:p>
          <a:p>
            <a:pPr marL="342900" indent="-342900">
              <a:buFontTx/>
              <a:buChar char="-"/>
            </a:pPr>
            <a:endParaRPr lang="en-US" sz="2400" dirty="0">
              <a:solidFill>
                <a:srgbClr val="FFFF00"/>
              </a:solidFill>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2523929907"/>
              </p:ext>
            </p:extLst>
          </p:nvPr>
        </p:nvGraphicFramePr>
        <p:xfrm>
          <a:off x="990600" y="2971800"/>
          <a:ext cx="7772400" cy="3481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88982" y="6400800"/>
            <a:ext cx="2425664" cy="215444"/>
          </a:xfrm>
          <a:prstGeom prst="rect">
            <a:avLst/>
          </a:prstGeom>
          <a:noFill/>
        </p:spPr>
        <p:txBody>
          <a:bodyPr wrap="none" rtlCol="0">
            <a:spAutoFit/>
          </a:bodyPr>
          <a:lstStyle/>
          <a:p>
            <a:r>
              <a:rPr lang="en-US" sz="800" dirty="0"/>
              <a:t>Sample restricted to 489/820 panel households. </a:t>
            </a:r>
          </a:p>
        </p:txBody>
      </p:sp>
    </p:spTree>
    <p:extLst>
      <p:ext uri="{BB962C8B-B14F-4D97-AF65-F5344CB8AC3E}">
        <p14:creationId xmlns:p14="http://schemas.microsoft.com/office/powerpoint/2010/main" val="383523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278890" y="14592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0000"/>
              </a:solidFill>
            </a:endParaRPr>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A Highly 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Covariate risk is important but household losses vary a lot …</a:t>
            </a:r>
          </a:p>
        </p:txBody>
      </p:sp>
      <p:sp>
        <p:nvSpPr>
          <p:cNvPr id="2" name="TextBox 1"/>
          <p:cNvSpPr txBox="1"/>
          <p:nvPr/>
        </p:nvSpPr>
        <p:spPr>
          <a:xfrm>
            <a:off x="311607" y="6221893"/>
            <a:ext cx="2743200" cy="523220"/>
          </a:xfrm>
          <a:prstGeom prst="rect">
            <a:avLst/>
          </a:prstGeom>
          <a:noFill/>
        </p:spPr>
        <p:txBody>
          <a:bodyPr wrap="square" rtlCol="0">
            <a:spAutoFit/>
          </a:bodyPr>
          <a:lstStyle/>
          <a:p>
            <a:r>
              <a:rPr lang="en-US" sz="1400" dirty="0">
                <a:latin typeface="+mn-lt"/>
              </a:rPr>
              <a:t>Jensen, Barrett &amp; </a:t>
            </a:r>
            <a:r>
              <a:rPr lang="en-US" sz="1400" dirty="0" err="1">
                <a:latin typeface="+mn-lt"/>
              </a:rPr>
              <a:t>Mude</a:t>
            </a:r>
            <a:r>
              <a:rPr lang="en-US" sz="1400" dirty="0">
                <a:latin typeface="+mn-lt"/>
              </a:rPr>
              <a:t> </a:t>
            </a:r>
            <a:r>
              <a:rPr lang="en-US" sz="1400" i="1" dirty="0">
                <a:latin typeface="+mn-lt"/>
              </a:rPr>
              <a:t>AJAE</a:t>
            </a:r>
            <a:r>
              <a:rPr lang="en-US" sz="1400" dirty="0">
                <a:latin typeface="+mn-lt"/>
              </a:rPr>
              <a:t> 2016; Jensen, </a:t>
            </a:r>
            <a:r>
              <a:rPr lang="en-US" sz="1400" dirty="0" err="1">
                <a:latin typeface="+mn-lt"/>
              </a:rPr>
              <a:t>Mude</a:t>
            </a:r>
            <a:r>
              <a:rPr lang="en-US" sz="1400" dirty="0">
                <a:latin typeface="+mn-lt"/>
              </a:rPr>
              <a:t> &amp; Barrett </a:t>
            </a:r>
            <a:r>
              <a:rPr lang="en-US" sz="1400" i="1" dirty="0">
                <a:latin typeface="+mn-lt"/>
              </a:rPr>
              <a:t>FP</a:t>
            </a:r>
            <a:r>
              <a:rPr lang="en-US" sz="1400" dirty="0">
                <a:latin typeface="+mn-lt"/>
              </a:rPr>
              <a:t> 2017</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419600" y="990600"/>
            <a:ext cx="45720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 even for a given </a:t>
            </a:r>
            <a:r>
              <a:rPr lang="en-US" sz="2400" b="1" dirty="0" err="1">
                <a:latin typeface="+mn-lt"/>
                <a:cs typeface="Arial" pitchFamily="34" charset="0"/>
              </a:rPr>
              <a:t>hh</a:t>
            </a:r>
            <a:r>
              <a:rPr lang="en-US" sz="2400" b="1" dirty="0">
                <a:latin typeface="+mn-lt"/>
                <a:cs typeface="Arial" pitchFamily="34" charset="0"/>
              </a:rPr>
              <a:t> over time ...</a:t>
            </a:r>
            <a:endParaRPr lang="en-US" sz="2400" dirty="0">
              <a:latin typeface="+mn-lt"/>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058569" y="3854494"/>
            <a:ext cx="3733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a:ln>
                  <a:noFill/>
                </a:ln>
                <a:solidFill>
                  <a:schemeClr val="tx1"/>
                </a:solidFill>
                <a:effectLst/>
                <a:latin typeface="Arial" pitchFamily="34" charset="0"/>
                <a:ea typeface="SimSun" pitchFamily="2" charset="-122"/>
                <a:cs typeface="Arial" pitchFamily="34" charset="0"/>
              </a:rPr>
              <a:t> Household-season</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herd loss rate spreads (mean in red</a:t>
            </a:r>
            <a:r>
              <a:rPr lang="en-US" altLang="zh-CN" sz="1000" dirty="0">
                <a:latin typeface="Arial" pitchFamily="34" charset="0"/>
                <a:ea typeface="SimSun" pitchFamily="2" charset="-122"/>
                <a:cs typeface="Arial" pitchFamily="34" charset="0"/>
              </a:rPr>
              <a:t>,</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±1 SD in blue), ordered by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hh</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av</a:t>
            </a:r>
            <a:r>
              <a:rPr lang="en-US" altLang="zh-CN" sz="1000" dirty="0" err="1">
                <a:latin typeface="Arial" pitchFamily="34" charset="0"/>
                <a:ea typeface="SimSun" pitchFamily="2" charset="-122"/>
                <a:cs typeface="Arial" pitchFamily="34" charset="0"/>
              </a:rPr>
              <a:t>g</a:t>
            </a:r>
            <a:r>
              <a:rPr lang="en-US" altLang="zh-CN" sz="1000" dirty="0">
                <a:latin typeface="Arial" pitchFamily="34" charset="0"/>
                <a:ea typeface="SimSun" pitchFamily="2" charset="-122"/>
                <a:cs typeface="Arial" pitchFamily="34" charset="0"/>
              </a:rPr>
              <a:t> loss rate (top), and distribution of </a:t>
            </a:r>
            <a:r>
              <a:rPr lang="en-US" altLang="zh-CN" sz="1000" dirty="0" err="1">
                <a:latin typeface="Arial" pitchFamily="34" charset="0"/>
                <a:ea typeface="SimSun" pitchFamily="2" charset="-122"/>
                <a:cs typeface="Arial" pitchFamily="34" charset="0"/>
              </a:rPr>
              <a:t>hh</a:t>
            </a:r>
            <a:r>
              <a:rPr lang="en-US" altLang="zh-CN" sz="1000" dirty="0">
                <a:latin typeface="Arial" pitchFamily="34" charset="0"/>
                <a:ea typeface="SimSun" pitchFamily="2" charset="-122"/>
                <a:cs typeface="Arial" pitchFamily="34" charset="0"/>
              </a:rPr>
              <a:t> </a:t>
            </a:r>
            <a:r>
              <a:rPr lang="en-US" altLang="zh-CN" sz="1000" dirty="0" err="1">
                <a:latin typeface="Arial" pitchFamily="34" charset="0"/>
                <a:ea typeface="SimSun" pitchFamily="2" charset="-122"/>
                <a:cs typeface="Arial" pitchFamily="34" charset="0"/>
              </a:rPr>
              <a:t>avg</a:t>
            </a:r>
            <a:r>
              <a:rPr lang="en-US" altLang="zh-CN" sz="1000" dirty="0">
                <a:latin typeface="Arial" pitchFamily="34" charset="0"/>
                <a:ea typeface="SimSun" pitchFamily="2" charset="-122"/>
                <a:cs typeface="Arial" pitchFamily="34" charset="0"/>
              </a:rPr>
              <a:t> loss rates (bottom). </a:t>
            </a:r>
            <a:endParaRPr kumimoji="0" lang="en-US" altLang="zh-CN"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5105400" y="1435680"/>
            <a:ext cx="3441900" cy="2417405"/>
          </a:xfrm>
          <a:prstGeom prst="rect">
            <a:avLst/>
          </a:prstGeom>
        </p:spPr>
      </p:pic>
      <p:pic>
        <p:nvPicPr>
          <p:cNvPr id="14" name="Picture 13"/>
          <p:cNvPicPr>
            <a:picLocks noChangeAspect="1"/>
          </p:cNvPicPr>
          <p:nvPr/>
        </p:nvPicPr>
        <p:blipFill>
          <a:blip r:embed="rId5"/>
          <a:stretch>
            <a:fillRect/>
          </a:stretch>
        </p:blipFill>
        <p:spPr>
          <a:xfrm>
            <a:off x="5104991" y="4377390"/>
            <a:ext cx="3506571" cy="2487219"/>
          </a:xfrm>
          <a:prstGeom prst="rect">
            <a:avLst/>
          </a:prstGeom>
        </p:spPr>
      </p:pic>
      <p:sp>
        <p:nvSpPr>
          <p:cNvPr id="15" name="Rectangle 3"/>
          <p:cNvSpPr>
            <a:spLocks noChangeArrowheads="1"/>
          </p:cNvSpPr>
          <p:nvPr/>
        </p:nvSpPr>
        <p:spPr bwMode="auto">
          <a:xfrm>
            <a:off x="1904591" y="5399972"/>
            <a:ext cx="32004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 or on average. Lots of unavoidable basis risk.</a:t>
            </a:r>
            <a:endParaRPr lang="en-US" sz="2400" dirty="0">
              <a:latin typeface="+mn-lt"/>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8217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 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A Highly Imperfect Product</a:t>
            </a:r>
            <a:endParaRPr lang="en-US" sz="2800" b="1" i="1" dirty="0">
              <a:solidFill>
                <a:schemeClr val="bg1"/>
              </a:solidFill>
              <a:latin typeface="Calibri" pitchFamily="34" charset="0"/>
            </a:endParaRPr>
          </a:p>
        </p:txBody>
      </p:sp>
      <p:sp>
        <p:nvSpPr>
          <p:cNvPr id="13" name="Rectangle 3"/>
          <p:cNvSpPr>
            <a:spLocks noChangeArrowheads="1"/>
          </p:cNvSpPr>
          <p:nvPr/>
        </p:nvSpPr>
        <p:spPr bwMode="auto">
          <a:xfrm>
            <a:off x="685800" y="990600"/>
            <a:ext cx="83058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And then there’s design risk … the original index did not perfectly track covariate losses despite the design strategy.</a:t>
            </a:r>
            <a:endParaRPr lang="en-US" sz="2400" dirty="0">
              <a:latin typeface="+mn-lt"/>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551337" y="2809315"/>
            <a:ext cx="29255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a:ln>
                  <a:noFill/>
                </a:ln>
                <a:solidFill>
                  <a:schemeClr val="tx1"/>
                </a:solidFill>
                <a:effectLst/>
                <a:latin typeface="Arial" pitchFamily="34" charset="0"/>
                <a:ea typeface="SimSun" pitchFamily="2" charset="-122"/>
                <a:cs typeface="Arial" pitchFamily="34" charset="0"/>
              </a:rPr>
              <a:t> Covariate loss-index observations are seasonal division average mortality paired with the index value for that division-season. Fitted lines and confidence intervals are generated by regressing livestock mortality rates on the index. </a:t>
            </a:r>
            <a:endParaRPr kumimoji="0" lang="en-US" altLang="zh-CN" sz="1800" b="0"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569165" y="5180178"/>
            <a:ext cx="8484110" cy="1600438"/>
          </a:xfrm>
          <a:prstGeom prst="rect">
            <a:avLst/>
          </a:prstGeom>
          <a:noFill/>
        </p:spPr>
        <p:txBody>
          <a:bodyPr wrap="square" rtlCol="0">
            <a:spAutoFit/>
          </a:bodyPr>
          <a:lstStyle/>
          <a:p>
            <a:r>
              <a:rPr lang="en-US" sz="2000" dirty="0">
                <a:latin typeface="+mn-lt"/>
              </a:rPr>
              <a:t>-     Result: IBLI </a:t>
            </a:r>
            <a:r>
              <a:rPr lang="en-US" sz="2000" dirty="0" err="1">
                <a:latin typeface="+mn-lt"/>
              </a:rPr>
              <a:t>hhs</a:t>
            </a:r>
            <a:r>
              <a:rPr lang="en-US" sz="2000" dirty="0">
                <a:latin typeface="+mn-lt"/>
              </a:rPr>
              <a:t> still hold most risk: 62-77% of total risk exposure remains</a:t>
            </a:r>
          </a:p>
          <a:p>
            <a:pPr marL="342900" indent="-342900">
              <a:buFontTx/>
              <a:buChar char="-"/>
            </a:pPr>
            <a:r>
              <a:rPr lang="en-US" sz="2000" dirty="0">
                <a:latin typeface="+mn-lt"/>
              </a:rPr>
              <a:t>Most basis risk is idiosyncratic and random, not targetable or correctable.</a:t>
            </a:r>
          </a:p>
          <a:p>
            <a:pPr marL="342900" indent="-342900">
              <a:buFontTx/>
              <a:buChar char="-"/>
            </a:pPr>
            <a:r>
              <a:rPr lang="en-US" sz="2000" dirty="0">
                <a:latin typeface="+mn-lt"/>
              </a:rPr>
              <a:t>Significant design risk (unintended systematic underpayment)</a:t>
            </a:r>
          </a:p>
          <a:p>
            <a:r>
              <a:rPr lang="en-US" sz="2000" dirty="0">
                <a:latin typeface="+mn-lt"/>
              </a:rPr>
              <a:t>-     Significant spatial variation in covariate share – geographically target IBLI?</a:t>
            </a:r>
          </a:p>
          <a:p>
            <a:endParaRPr lang="en-US" dirty="0"/>
          </a:p>
        </p:txBody>
      </p:sp>
      <p:pic>
        <p:nvPicPr>
          <p:cNvPr id="5" name="Picture 4"/>
          <p:cNvPicPr>
            <a:picLocks noChangeAspect="1"/>
          </p:cNvPicPr>
          <p:nvPr/>
        </p:nvPicPr>
        <p:blipFill>
          <a:blip r:embed="rId3"/>
          <a:stretch>
            <a:fillRect/>
          </a:stretch>
        </p:blipFill>
        <p:spPr>
          <a:xfrm>
            <a:off x="762529" y="1954287"/>
            <a:ext cx="4383061" cy="3150875"/>
          </a:xfrm>
          <a:prstGeom prst="rect">
            <a:avLst/>
          </a:prstGeom>
        </p:spPr>
      </p:pic>
      <p:sp>
        <p:nvSpPr>
          <p:cNvPr id="16" name="TextBox 15"/>
          <p:cNvSpPr txBox="1"/>
          <p:nvPr/>
        </p:nvSpPr>
        <p:spPr>
          <a:xfrm>
            <a:off x="6248400" y="6375787"/>
            <a:ext cx="2743200" cy="307777"/>
          </a:xfrm>
          <a:prstGeom prst="rect">
            <a:avLst/>
          </a:prstGeom>
          <a:noFill/>
        </p:spPr>
        <p:txBody>
          <a:bodyPr wrap="square" rtlCol="0">
            <a:spAutoFit/>
          </a:bodyPr>
          <a:lstStyle/>
          <a:p>
            <a:r>
              <a:rPr lang="en-US" sz="1400" dirty="0">
                <a:latin typeface="+mn-lt"/>
              </a:rPr>
              <a:t>Jensen, Barrett &amp; </a:t>
            </a:r>
            <a:r>
              <a:rPr lang="en-US" sz="1400" dirty="0" err="1">
                <a:latin typeface="+mn-lt"/>
              </a:rPr>
              <a:t>Mude</a:t>
            </a:r>
            <a:r>
              <a:rPr lang="en-US" sz="1400" dirty="0">
                <a:latin typeface="+mn-lt"/>
              </a:rPr>
              <a:t> </a:t>
            </a:r>
            <a:r>
              <a:rPr lang="en-US" sz="1400" i="1" dirty="0">
                <a:latin typeface="+mn-lt"/>
              </a:rPr>
              <a:t>AJAE</a:t>
            </a:r>
            <a:r>
              <a:rPr lang="en-US" sz="1400" dirty="0">
                <a:latin typeface="+mn-lt"/>
              </a:rPr>
              <a:t> 2016</a:t>
            </a:r>
          </a:p>
        </p:txBody>
      </p:sp>
    </p:spTree>
    <p:extLst>
      <p:ext uri="{BB962C8B-B14F-4D97-AF65-F5344CB8AC3E}">
        <p14:creationId xmlns:p14="http://schemas.microsoft.com/office/powerpoint/2010/main" val="15022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a:t>
            </a: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IBLI: </a:t>
            </a:r>
            <a:r>
              <a:rPr lang="en-US" sz="2800" b="1">
                <a:solidFill>
                  <a:schemeClr val="bg1"/>
                </a:solidFill>
              </a:rPr>
              <a:t>A Highly </a:t>
            </a:r>
            <a:r>
              <a:rPr lang="en-US" sz="2800" b="1" dirty="0">
                <a:solidFill>
                  <a:schemeClr val="bg1"/>
                </a:solidFill>
              </a:rPr>
              <a:t>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87362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Because of basis/design risk, esp. false negatives, IBLI cannot stochastically dominate no insurance. ‘Do no harm’ concerns.</a:t>
            </a:r>
          </a:p>
        </p:txBody>
      </p:sp>
      <p:sp>
        <p:nvSpPr>
          <p:cNvPr id="4" name="TextBox 3"/>
          <p:cNvSpPr txBox="1"/>
          <p:nvPr/>
        </p:nvSpPr>
        <p:spPr>
          <a:xfrm>
            <a:off x="329945" y="5353882"/>
            <a:ext cx="8484110" cy="1015663"/>
          </a:xfrm>
          <a:prstGeom prst="rect">
            <a:avLst/>
          </a:prstGeom>
          <a:noFill/>
        </p:spPr>
        <p:txBody>
          <a:bodyPr wrap="square" rtlCol="0">
            <a:spAutoFit/>
          </a:bodyPr>
          <a:lstStyle/>
          <a:p>
            <a:r>
              <a:rPr lang="en-US" sz="2000" dirty="0">
                <a:latin typeface="+mn-lt"/>
              </a:rPr>
              <a:t>Survival rate w/o insurance (L) and net of </a:t>
            </a:r>
            <a:r>
              <a:rPr lang="en-US" sz="2000" dirty="0" err="1">
                <a:latin typeface="+mn-lt"/>
              </a:rPr>
              <a:t>prem</a:t>
            </a:r>
            <a:r>
              <a:rPr lang="en-US" sz="2000" dirty="0">
                <a:latin typeface="+mn-lt"/>
              </a:rPr>
              <a:t>/indemnity payments w/IBLI (R).</a:t>
            </a:r>
          </a:p>
          <a:p>
            <a:r>
              <a:rPr lang="en-US" sz="2000" dirty="0">
                <a:latin typeface="+mn-lt"/>
              </a:rPr>
              <a:t>Note: 	- small probability of negative survival rates!</a:t>
            </a:r>
          </a:p>
          <a:p>
            <a:r>
              <a:rPr lang="en-US" sz="2000" dirty="0">
                <a:latin typeface="+mn-lt"/>
              </a:rPr>
              <a:t>  	- increased dispersion of outcomes due to false payments&gt;losses</a:t>
            </a:r>
            <a:endParaRPr lang="en-US" dirty="0"/>
          </a:p>
        </p:txBody>
      </p:sp>
      <p:pic>
        <p:nvPicPr>
          <p:cNvPr id="5" name="Picture 4"/>
          <p:cNvPicPr>
            <a:picLocks noChangeAspect="1"/>
          </p:cNvPicPr>
          <p:nvPr/>
        </p:nvPicPr>
        <p:blipFill>
          <a:blip r:embed="rId3"/>
          <a:stretch>
            <a:fillRect/>
          </a:stretch>
        </p:blipFill>
        <p:spPr>
          <a:xfrm>
            <a:off x="825755" y="2219502"/>
            <a:ext cx="7235321" cy="2850278"/>
          </a:xfrm>
          <a:prstGeom prst="rect">
            <a:avLst/>
          </a:prstGeom>
        </p:spPr>
      </p:pic>
      <p:sp>
        <p:nvSpPr>
          <p:cNvPr id="12" name="TextBox 11"/>
          <p:cNvSpPr txBox="1"/>
          <p:nvPr/>
        </p:nvSpPr>
        <p:spPr>
          <a:xfrm>
            <a:off x="6248400" y="6375787"/>
            <a:ext cx="2743200" cy="307777"/>
          </a:xfrm>
          <a:prstGeom prst="rect">
            <a:avLst/>
          </a:prstGeom>
          <a:noFill/>
        </p:spPr>
        <p:txBody>
          <a:bodyPr wrap="square" rtlCol="0">
            <a:spAutoFit/>
          </a:bodyPr>
          <a:lstStyle/>
          <a:p>
            <a:r>
              <a:rPr lang="en-US" sz="1400" dirty="0">
                <a:latin typeface="+mn-lt"/>
              </a:rPr>
              <a:t>Jensen, Barrett &amp; </a:t>
            </a:r>
            <a:r>
              <a:rPr lang="en-US" sz="1400" dirty="0" err="1">
                <a:latin typeface="+mn-lt"/>
              </a:rPr>
              <a:t>Mude</a:t>
            </a:r>
            <a:r>
              <a:rPr lang="en-US" sz="1400" dirty="0">
                <a:latin typeface="+mn-lt"/>
              </a:rPr>
              <a:t> </a:t>
            </a:r>
            <a:r>
              <a:rPr lang="en-US" sz="1400" i="1" dirty="0">
                <a:latin typeface="+mn-lt"/>
              </a:rPr>
              <a:t>AJAE</a:t>
            </a:r>
            <a:r>
              <a:rPr lang="en-US" sz="1400" dirty="0">
                <a:latin typeface="+mn-lt"/>
              </a:rPr>
              <a:t> 2016</a:t>
            </a:r>
          </a:p>
        </p:txBody>
      </p:sp>
    </p:spTree>
    <p:extLst>
      <p:ext uri="{BB962C8B-B14F-4D97-AF65-F5344CB8AC3E}">
        <p14:creationId xmlns:p14="http://schemas.microsoft.com/office/powerpoint/2010/main" val="31898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763000" cy="5379244"/>
          </a:xfrm>
          <a:prstGeom prst="rect">
            <a:avLst/>
          </a:prstGeom>
          <a:noFill/>
          <a:ln w="9525">
            <a:noFill/>
            <a:miter lim="800000"/>
            <a:headEnd/>
            <a:tailEnd/>
          </a:ln>
        </p:spPr>
        <p:txBody>
          <a:bodyPr lIns="91429" tIns="45714" rIns="91429" bIns="45714"/>
          <a:lstStyle/>
          <a:p>
            <a:r>
              <a:rPr lang="en-US" altLang="ja-JP" sz="2400" b="1" dirty="0">
                <a:latin typeface="+mn-lt"/>
              </a:rPr>
              <a:t>General uptake findings — robust across specifications and surveys</a:t>
            </a:r>
          </a:p>
          <a:p>
            <a:pPr>
              <a:spcBef>
                <a:spcPts val="600"/>
              </a:spcBef>
              <a:spcAft>
                <a:spcPts val="0"/>
              </a:spcAft>
            </a:pPr>
            <a:endParaRPr lang="en-US" altLang="ja-JP" sz="2000" b="1" dirty="0">
              <a:latin typeface="+mn-lt"/>
            </a:endParaRPr>
          </a:p>
          <a:p>
            <a:pPr>
              <a:spcBef>
                <a:spcPts val="600"/>
              </a:spcBef>
              <a:spcAft>
                <a:spcPts val="0"/>
              </a:spcAft>
            </a:pPr>
            <a:r>
              <a:rPr lang="en-US" altLang="ja-JP" sz="2000" b="1" dirty="0">
                <a:latin typeface="+mn-lt"/>
              </a:rPr>
              <a:t>Price:</a:t>
            </a:r>
            <a:r>
              <a:rPr lang="en-US" altLang="ja-JP" sz="2000" dirty="0">
                <a:latin typeface="+mn-lt"/>
              </a:rPr>
              <a:t> Price inelastic response to premium rate. (No response to past discounts.)</a:t>
            </a:r>
          </a:p>
          <a:p>
            <a:pPr>
              <a:spcBef>
                <a:spcPts val="600"/>
              </a:spcBef>
              <a:spcAft>
                <a:spcPts val="0"/>
              </a:spcAft>
            </a:pPr>
            <a:r>
              <a:rPr lang="en-US" sz="2000" b="1" dirty="0">
                <a:latin typeface="+mn-lt"/>
                <a:cs typeface="Arial" pitchFamily="34" charset="0"/>
              </a:rPr>
              <a:t>Design Risk:</a:t>
            </a:r>
            <a:r>
              <a:rPr lang="en-US" sz="2000" dirty="0">
                <a:latin typeface="+mn-lt"/>
                <a:cs typeface="Arial" pitchFamily="34" charset="0"/>
              </a:rPr>
              <a:t> Design error reduces uptake; greater effect at higher premium rates.</a:t>
            </a:r>
          </a:p>
          <a:p>
            <a:pPr>
              <a:spcBef>
                <a:spcPts val="600"/>
              </a:spcBef>
              <a:spcAft>
                <a:spcPts val="0"/>
              </a:spcAft>
            </a:pPr>
            <a:r>
              <a:rPr lang="en-US" sz="2000" b="1" dirty="0">
                <a:latin typeface="+mn-lt"/>
              </a:rPr>
              <a:t>Idiosyncratic Risk: </a:t>
            </a:r>
            <a:r>
              <a:rPr lang="en-US" sz="2000" dirty="0" err="1">
                <a:latin typeface="+mn-lt"/>
              </a:rPr>
              <a:t>Hh</a:t>
            </a:r>
            <a:r>
              <a:rPr lang="en-US" sz="2000" dirty="0">
                <a:latin typeface="+mn-lt"/>
              </a:rPr>
              <a:t> understanding of IBLI increases effect of idiosyncratic risk.</a:t>
            </a:r>
            <a:endParaRPr lang="en-US" altLang="ja-JP" sz="2000" dirty="0">
              <a:latin typeface="+mn-lt"/>
            </a:endParaRPr>
          </a:p>
          <a:p>
            <a:pPr>
              <a:spcBef>
                <a:spcPts val="600"/>
              </a:spcBef>
              <a:spcAft>
                <a:spcPts val="0"/>
              </a:spcAft>
            </a:pPr>
            <a:r>
              <a:rPr kumimoji="1" lang="en-US" altLang="ja-JP" sz="2000" b="1" dirty="0">
                <a:latin typeface="+mn-lt"/>
                <a:cs typeface="Arial" pitchFamily="34" charset="0"/>
              </a:rPr>
              <a:t>Understanding: </a:t>
            </a:r>
            <a:r>
              <a:rPr kumimoji="1" lang="en-US" altLang="ja-JP" sz="2000" dirty="0">
                <a:latin typeface="+mn-lt"/>
                <a:cs typeface="Arial" pitchFamily="34" charset="0"/>
              </a:rPr>
              <a:t>Extension/marketing improves accuracy of IBLI knowledge but no 	independent effect of improved understanding on uptake.</a:t>
            </a:r>
          </a:p>
          <a:p>
            <a:pPr eaLnBrk="1" hangingPunct="1">
              <a:spcBef>
                <a:spcPts val="600"/>
              </a:spcBef>
              <a:spcAft>
                <a:spcPts val="0"/>
              </a:spcAft>
            </a:pPr>
            <a:r>
              <a:rPr lang="en-US" sz="2000" b="1" dirty="0">
                <a:latin typeface="+mn-lt"/>
              </a:rPr>
              <a:t>Herd size: </a:t>
            </a:r>
            <a:r>
              <a:rPr lang="en-US" sz="2000" dirty="0">
                <a:latin typeface="+mn-lt"/>
              </a:rPr>
              <a:t>Likelihood of uptake increasing in HH herd size.</a:t>
            </a:r>
          </a:p>
          <a:p>
            <a:pPr eaLnBrk="1" hangingPunct="1">
              <a:spcBef>
                <a:spcPts val="600"/>
              </a:spcBef>
              <a:spcAft>
                <a:spcPts val="0"/>
              </a:spcAft>
            </a:pPr>
            <a:r>
              <a:rPr lang="en-US" sz="2000" b="1" dirty="0">
                <a:latin typeface="+mn-lt"/>
              </a:rPr>
              <a:t>Liquidity:</a:t>
            </a:r>
            <a:r>
              <a:rPr lang="en-US" sz="2000" dirty="0">
                <a:latin typeface="+mn-lt"/>
              </a:rPr>
              <a:t> IBLI purchase increasing w/HSNP participation and HH savings.</a:t>
            </a:r>
          </a:p>
          <a:p>
            <a:pPr eaLnBrk="1" hangingPunct="1">
              <a:spcBef>
                <a:spcPts val="600"/>
              </a:spcBef>
              <a:spcAft>
                <a:spcPts val="0"/>
              </a:spcAft>
            </a:pPr>
            <a:r>
              <a:rPr lang="en-US" sz="2000" b="1" dirty="0" err="1">
                <a:latin typeface="+mn-lt"/>
              </a:rPr>
              <a:t>Intertemporal</a:t>
            </a:r>
            <a:r>
              <a:rPr lang="en-US" sz="2000" b="1" dirty="0">
                <a:latin typeface="+mn-lt"/>
              </a:rPr>
              <a:t> Adverse Selection: </a:t>
            </a:r>
            <a:r>
              <a:rPr lang="en-US" sz="2000" dirty="0">
                <a:latin typeface="+mn-lt"/>
              </a:rPr>
              <a:t>HHs buy less when expecting good conditions.</a:t>
            </a:r>
          </a:p>
          <a:p>
            <a:pPr eaLnBrk="1" hangingPunct="1">
              <a:spcBef>
                <a:spcPts val="600"/>
              </a:spcBef>
              <a:spcAft>
                <a:spcPts val="0"/>
              </a:spcAft>
            </a:pPr>
            <a:r>
              <a:rPr lang="en-US" sz="2000" b="1" dirty="0">
                <a:latin typeface="+mn-lt"/>
              </a:rPr>
              <a:t>Spatial Adverse Selection: </a:t>
            </a:r>
            <a:r>
              <a:rPr lang="en-US" sz="2000" dirty="0">
                <a:latin typeface="+mn-lt"/>
                <a:cs typeface="Arial" pitchFamily="34" charset="0"/>
              </a:rPr>
              <a:t>HHs in divisions with more covariate risk are more likely 	to purchase and with greater coverage (spatial adverse selection).</a:t>
            </a:r>
          </a:p>
          <a:p>
            <a:pPr eaLnBrk="1" hangingPunct="1">
              <a:spcBef>
                <a:spcPts val="600"/>
              </a:spcBef>
              <a:spcAft>
                <a:spcPts val="0"/>
              </a:spcAft>
            </a:pPr>
            <a:r>
              <a:rPr kumimoji="1" lang="en-US" altLang="ja-JP" sz="2000" b="1" dirty="0">
                <a:latin typeface="+mn-lt"/>
                <a:cs typeface="Arial" pitchFamily="34" charset="0"/>
              </a:rPr>
              <a:t>Gender</a:t>
            </a:r>
            <a:r>
              <a:rPr kumimoji="1" lang="en-US" altLang="ja-JP" sz="2000" dirty="0">
                <a:latin typeface="+mn-lt"/>
                <a:cs typeface="Arial" pitchFamily="34" charset="0"/>
              </a:rPr>
              <a:t>: no gender diff in uptake. Women more sensitive to risk of new product. </a:t>
            </a:r>
          </a:p>
          <a:p>
            <a:pPr eaLnBrk="1" hangingPunct="1">
              <a:spcBef>
                <a:spcPts val="600"/>
              </a:spcBef>
              <a:spcAft>
                <a:spcPts val="0"/>
              </a:spcAft>
            </a:pPr>
            <a:r>
              <a:rPr kumimoji="1" lang="en-US" altLang="ja-JP" sz="2000" b="1" dirty="0">
                <a:latin typeface="+mn-lt"/>
                <a:cs typeface="Arial" pitchFamily="34" charset="0"/>
              </a:rPr>
              <a:t>Learning</a:t>
            </a:r>
            <a:r>
              <a:rPr kumimoji="1" lang="en-US" altLang="ja-JP" sz="2000" dirty="0">
                <a:latin typeface="+mn-lt"/>
                <a:cs typeface="Arial" pitchFamily="34" charset="0"/>
              </a:rPr>
              <a:t>: autoregression in uptake, but no learning by doing nor from others</a:t>
            </a:r>
            <a:endParaRPr kumimoji="1" lang="ja-JP" altLang="en-US" sz="2000" dirty="0">
              <a:latin typeface="+mn-lt"/>
            </a:endParaRPr>
          </a:p>
          <a:p>
            <a:pPr eaLnBrk="1" hangingPunct="1">
              <a:spcBef>
                <a:spcPts val="600"/>
              </a:spcBef>
              <a:spcAft>
                <a:spcPts val="0"/>
              </a:spcAft>
            </a:pPr>
            <a:endParaRPr lang="en-US" sz="2000" dirty="0">
              <a:latin typeface="+mn-lt"/>
            </a:endParaRPr>
          </a:p>
        </p:txBody>
      </p:sp>
      <p:sp>
        <p:nvSpPr>
          <p:cNvPr id="8" name="TextBox 7"/>
          <p:cNvSpPr txBox="1"/>
          <p:nvPr/>
        </p:nvSpPr>
        <p:spPr>
          <a:xfrm>
            <a:off x="133350" y="6400800"/>
            <a:ext cx="9010650" cy="307777"/>
          </a:xfrm>
          <a:prstGeom prst="rect">
            <a:avLst/>
          </a:prstGeom>
          <a:noFill/>
        </p:spPr>
        <p:txBody>
          <a:bodyPr wrap="square" rtlCol="0">
            <a:spAutoFit/>
          </a:bodyPr>
          <a:lstStyle/>
          <a:p>
            <a:r>
              <a:rPr lang="en-US" sz="1400" dirty="0">
                <a:latin typeface="+mn-lt"/>
              </a:rPr>
              <a:t>Sources: </a:t>
            </a:r>
            <a:r>
              <a:rPr lang="en-US" sz="1400" dirty="0" err="1">
                <a:latin typeface="+mn-lt"/>
              </a:rPr>
              <a:t>Bageant</a:t>
            </a:r>
            <a:r>
              <a:rPr lang="en-US" sz="1400" dirty="0">
                <a:latin typeface="+mn-lt"/>
              </a:rPr>
              <a:t> &amp; Barrett </a:t>
            </a:r>
            <a:r>
              <a:rPr lang="en-US" sz="1400" i="1" dirty="0">
                <a:latin typeface="+mn-lt"/>
              </a:rPr>
              <a:t>JDS</a:t>
            </a:r>
            <a:r>
              <a:rPr lang="en-US" sz="1400" dirty="0">
                <a:latin typeface="+mn-lt"/>
              </a:rPr>
              <a:t> 2016; Takahashi et al. </a:t>
            </a:r>
            <a:r>
              <a:rPr lang="en-US" sz="1400" i="1" dirty="0">
                <a:latin typeface="+mn-lt"/>
              </a:rPr>
              <a:t>WD</a:t>
            </a:r>
            <a:r>
              <a:rPr lang="en-US" sz="1400" dirty="0">
                <a:latin typeface="+mn-lt"/>
              </a:rPr>
              <a:t> 2016; Jensen, Mude &amp; Barrett </a:t>
            </a:r>
            <a:r>
              <a:rPr lang="en-US" sz="1400" i="1" dirty="0">
                <a:latin typeface="+mn-lt"/>
              </a:rPr>
              <a:t>FP</a:t>
            </a:r>
            <a:r>
              <a:rPr lang="en-US" sz="1400" dirty="0">
                <a:latin typeface="+mn-lt"/>
              </a:rPr>
              <a:t> 2017; Takahashi et al. </a:t>
            </a:r>
            <a:r>
              <a:rPr lang="en-US" sz="1400" i="1" dirty="0">
                <a:latin typeface="+mn-lt"/>
              </a:rPr>
              <a:t>FP</a:t>
            </a:r>
            <a:r>
              <a:rPr lang="en-US" sz="1400" dirty="0">
                <a:latin typeface="+mn-lt"/>
              </a:rPr>
              <a:t> 2020</a:t>
            </a:r>
          </a:p>
        </p:txBody>
      </p:sp>
    </p:spTree>
    <p:extLst>
      <p:ext uri="{BB962C8B-B14F-4D97-AF65-F5344CB8AC3E}">
        <p14:creationId xmlns:p14="http://schemas.microsoft.com/office/powerpoint/2010/main" val="6556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3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a:latin typeface="+mn-lt"/>
              </a:rPr>
              <a:t>No one factor dominates the others in explaining demand patterns.</a:t>
            </a:r>
          </a:p>
          <a:p>
            <a:pPr>
              <a:spcBef>
                <a:spcPts val="600"/>
              </a:spcBef>
              <a:spcAft>
                <a:spcPts val="0"/>
              </a:spcAft>
            </a:pPr>
            <a:endParaRPr lang="en-US" altLang="ja-JP" sz="2000" b="1" dirty="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a:latin typeface="+mn-lt"/>
              </a:rPr>
              <a:t>Source: Jensen, Mude &amp; Barrett </a:t>
            </a:r>
            <a:r>
              <a:rPr lang="en-US" sz="1400" i="1" dirty="0">
                <a:latin typeface="+mn-lt"/>
              </a:rPr>
              <a:t>FP</a:t>
            </a:r>
            <a:r>
              <a:rPr lang="en-US" sz="1400" dirty="0">
                <a:latin typeface="+mn-lt"/>
              </a:rPr>
              <a:t> 2017</a:t>
            </a:r>
          </a:p>
        </p:txBody>
      </p:sp>
      <p:pic>
        <p:nvPicPr>
          <p:cNvPr id="2" name="Picture 1"/>
          <p:cNvPicPr>
            <a:picLocks noChangeAspect="1"/>
          </p:cNvPicPr>
          <p:nvPr/>
        </p:nvPicPr>
        <p:blipFill>
          <a:blip r:embed="rId3"/>
          <a:stretch>
            <a:fillRect/>
          </a:stretch>
        </p:blipFill>
        <p:spPr>
          <a:xfrm>
            <a:off x="2009546" y="1496844"/>
            <a:ext cx="4953000" cy="4859252"/>
          </a:xfrm>
          <a:prstGeom prst="rect">
            <a:avLst/>
          </a:prstGeom>
        </p:spPr>
      </p:pic>
    </p:spTree>
    <p:extLst>
      <p:ext uri="{BB962C8B-B14F-4D97-AF65-F5344CB8AC3E}">
        <p14:creationId xmlns:p14="http://schemas.microsoft.com/office/powerpoint/2010/main" val="134235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a:latin typeface="+mn-lt"/>
              </a:rPr>
              <a:t>Demand depends a lot on less poor herding households and on insurance company loadings on premium rate. If it’s a social protection device, might need government/donor subsidy.</a:t>
            </a:r>
          </a:p>
          <a:p>
            <a:pPr>
              <a:spcBef>
                <a:spcPts val="600"/>
              </a:spcBef>
              <a:spcAft>
                <a:spcPts val="0"/>
              </a:spcAft>
            </a:pPr>
            <a:endParaRPr lang="en-US" altLang="ja-JP" sz="2000" b="1" dirty="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a:latin typeface="+mn-lt"/>
              </a:rPr>
              <a:t>Source: </a:t>
            </a:r>
            <a:r>
              <a:rPr lang="en-US" sz="1400" dirty="0" err="1">
                <a:latin typeface="+mn-lt"/>
              </a:rPr>
              <a:t>Chantarat</a:t>
            </a:r>
            <a:r>
              <a:rPr lang="en-US" sz="1400" dirty="0">
                <a:latin typeface="+mn-lt"/>
              </a:rPr>
              <a:t> et al. </a:t>
            </a:r>
            <a:r>
              <a:rPr lang="en-US" sz="1400" i="1" dirty="0">
                <a:latin typeface="+mn-lt"/>
              </a:rPr>
              <a:t>WD</a:t>
            </a:r>
            <a:r>
              <a:rPr lang="en-US" sz="1400" dirty="0">
                <a:latin typeface="+mn-lt"/>
              </a:rPr>
              <a:t> 2017</a:t>
            </a:r>
          </a:p>
        </p:txBody>
      </p:sp>
      <p:pic>
        <p:nvPicPr>
          <p:cNvPr id="4" name="Picture 3"/>
          <p:cNvPicPr>
            <a:picLocks noChangeAspect="1"/>
          </p:cNvPicPr>
          <p:nvPr/>
        </p:nvPicPr>
        <p:blipFill>
          <a:blip r:embed="rId3"/>
          <a:stretch>
            <a:fillRect/>
          </a:stretch>
        </p:blipFill>
        <p:spPr>
          <a:xfrm>
            <a:off x="4239806" y="2268650"/>
            <a:ext cx="4433635" cy="3264905"/>
          </a:xfrm>
          <a:prstGeom prst="rect">
            <a:avLst/>
          </a:prstGeom>
        </p:spPr>
      </p:pic>
      <p:pic>
        <p:nvPicPr>
          <p:cNvPr id="5" name="Picture 4"/>
          <p:cNvPicPr>
            <a:picLocks noChangeAspect="1"/>
          </p:cNvPicPr>
          <p:nvPr/>
        </p:nvPicPr>
        <p:blipFill>
          <a:blip r:embed="rId4"/>
          <a:stretch>
            <a:fillRect/>
          </a:stretch>
        </p:blipFill>
        <p:spPr>
          <a:xfrm>
            <a:off x="329465" y="2295086"/>
            <a:ext cx="4242535" cy="3238469"/>
          </a:xfrm>
          <a:prstGeom prst="rect">
            <a:avLst/>
          </a:prstGeom>
        </p:spPr>
      </p:pic>
    </p:spTree>
    <p:extLst>
      <p:ext uri="{BB962C8B-B14F-4D97-AF65-F5344CB8AC3E}">
        <p14:creationId xmlns:p14="http://schemas.microsoft.com/office/powerpoint/2010/main" val="362323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IBLI’s Positive Impacts</a:t>
            </a: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1200"/>
              </a:spcAft>
            </a:pPr>
            <a:r>
              <a:rPr lang="en-US" sz="2000" b="1" dirty="0">
                <a:latin typeface="+mn-lt"/>
              </a:rPr>
              <a:t>IBLI coverage:</a:t>
            </a:r>
          </a:p>
          <a:p>
            <a:pPr marL="114300" indent="-114300" eaLnBrk="1" hangingPunct="1">
              <a:spcBef>
                <a:spcPts val="0"/>
              </a:spcBef>
              <a:spcAft>
                <a:spcPts val="1200"/>
              </a:spcAft>
              <a:buFont typeface="Arial" pitchFamily="34" charset="0"/>
              <a:buChar char="•"/>
            </a:pPr>
            <a:r>
              <a:rPr lang="en-US" sz="2000" dirty="0">
                <a:latin typeface="+mn-lt"/>
              </a:rPr>
              <a:t>Increases vet expenditures, milk income/TLU, total </a:t>
            </a:r>
            <a:r>
              <a:rPr lang="en-US" sz="2000" dirty="0" err="1">
                <a:latin typeface="+mn-lt"/>
              </a:rPr>
              <a:t>hh</a:t>
            </a:r>
            <a:r>
              <a:rPr lang="en-US" sz="2000" dirty="0">
                <a:latin typeface="+mn-lt"/>
              </a:rPr>
              <a:t> income, child MUAC; income and milk production in drought years.</a:t>
            </a:r>
          </a:p>
          <a:p>
            <a:pPr marL="114300" indent="-114300">
              <a:spcBef>
                <a:spcPts val="0"/>
              </a:spcBef>
              <a:spcAft>
                <a:spcPts val="1200"/>
              </a:spcAft>
              <a:buFont typeface="Arial" pitchFamily="34" charset="0"/>
              <a:buChar char="•"/>
            </a:pPr>
            <a:r>
              <a:rPr lang="en-US" sz="2000" b="1" dirty="0">
                <a:solidFill>
                  <a:srgbClr val="FF0000"/>
                </a:solidFill>
                <a:latin typeface="+mn-lt"/>
              </a:rPr>
              <a:t>Marginal impact on income or MUAC is 6-45x that of HSNP cash transfers!</a:t>
            </a:r>
          </a:p>
          <a:p>
            <a:pPr marL="114300" indent="-114300" eaLnBrk="1" hangingPunct="1">
              <a:spcBef>
                <a:spcPts val="0"/>
              </a:spcBef>
              <a:spcAft>
                <a:spcPts val="1200"/>
              </a:spcAft>
              <a:buFont typeface="Arial" pitchFamily="34" charset="0"/>
              <a:buChar char="•"/>
            </a:pPr>
            <a:r>
              <a:rPr lang="en-US" sz="2000" dirty="0">
                <a:latin typeface="+mn-lt"/>
              </a:rPr>
              <a:t>Reduced distress livestock sales, herd losses, slaughtering and meal skipping in response to indemnity payments</a:t>
            </a:r>
          </a:p>
          <a:p>
            <a:pPr marL="114300" indent="-114300" eaLnBrk="1" hangingPunct="1">
              <a:spcBef>
                <a:spcPts val="0"/>
              </a:spcBef>
              <a:spcAft>
                <a:spcPts val="1200"/>
              </a:spcAft>
              <a:buFont typeface="Arial" pitchFamily="34" charset="0"/>
              <a:buChar char="•"/>
            </a:pPr>
            <a:r>
              <a:rPr lang="en-US" sz="2000" dirty="0">
                <a:latin typeface="+mn-lt"/>
              </a:rPr>
              <a:t>Reduced non-drought herd size in Kenya (reduced precautionary savings?), increased non-drought herd size in Ethiopia, esp. near herd size threshold</a:t>
            </a:r>
          </a:p>
          <a:p>
            <a:pPr marL="114300" indent="-114300" eaLnBrk="1" hangingPunct="1">
              <a:spcBef>
                <a:spcPts val="0"/>
              </a:spcBef>
              <a:spcAft>
                <a:spcPts val="1200"/>
              </a:spcAft>
              <a:buFont typeface="Arial" pitchFamily="34" charset="0"/>
              <a:buChar char="•"/>
            </a:pPr>
            <a:r>
              <a:rPr lang="en-US" sz="2000" dirty="0">
                <a:latin typeface="+mn-lt"/>
              </a:rPr>
              <a:t>Initially reduces herding effort, which then recovers as herders learn IBLI</a:t>
            </a:r>
          </a:p>
          <a:p>
            <a:pPr marL="114300" indent="-114300" eaLnBrk="1" hangingPunct="1">
              <a:spcBef>
                <a:spcPts val="0"/>
              </a:spcBef>
              <a:spcAft>
                <a:spcPts val="1200"/>
              </a:spcAft>
              <a:buFont typeface="Arial" pitchFamily="34" charset="0"/>
              <a:buChar char="•"/>
            </a:pPr>
            <a:r>
              <a:rPr lang="en-US" sz="2000" dirty="0">
                <a:latin typeface="+mn-lt"/>
              </a:rPr>
              <a:t> Increases subjective well-being by far more than buyer’s remorse effects of lapsed insurance that doesn’t pay out. </a:t>
            </a:r>
          </a:p>
          <a:p>
            <a:pPr marL="114300" indent="-114300" eaLnBrk="1" hangingPunct="1">
              <a:spcBef>
                <a:spcPts val="0"/>
              </a:spcBef>
              <a:spcAft>
                <a:spcPts val="1200"/>
              </a:spcAft>
              <a:buFont typeface="Arial" pitchFamily="34" charset="0"/>
              <a:buChar char="•"/>
            </a:pPr>
            <a:r>
              <a:rPr lang="en-US" sz="2000" dirty="0">
                <a:latin typeface="+mn-lt"/>
              </a:rPr>
              <a:t> Crowds in informal transfers within communities, addressing basis risk issues and perhaps reinforcing traditional conflict resolution/social solidarity.</a:t>
            </a: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a:latin typeface="+mn-lt"/>
            </a:endParaRPr>
          </a:p>
          <a:p>
            <a:pPr eaLnBrk="1" hangingPunct="1">
              <a:spcBef>
                <a:spcPts val="0"/>
              </a:spcBef>
              <a:spcAft>
                <a:spcPts val="600"/>
              </a:spcAft>
            </a:pPr>
            <a:endParaRPr lang="en-US" sz="1600" dirty="0">
              <a:latin typeface="+mn-lt"/>
            </a:endParaRPr>
          </a:p>
        </p:txBody>
      </p:sp>
      <p:sp>
        <p:nvSpPr>
          <p:cNvPr id="9" name="TextBox 8"/>
          <p:cNvSpPr txBox="1"/>
          <p:nvPr/>
        </p:nvSpPr>
        <p:spPr>
          <a:xfrm>
            <a:off x="457200" y="6245522"/>
            <a:ext cx="7581900" cy="461665"/>
          </a:xfrm>
          <a:prstGeom prst="rect">
            <a:avLst/>
          </a:prstGeom>
          <a:noFill/>
        </p:spPr>
        <p:txBody>
          <a:bodyPr wrap="square" rtlCol="0">
            <a:spAutoFit/>
          </a:bodyPr>
          <a:lstStyle/>
          <a:p>
            <a:r>
              <a:rPr lang="en-US" sz="1200" dirty="0">
                <a:latin typeface="+mn-lt"/>
              </a:rPr>
              <a:t>Jensen, Barrett &amp; </a:t>
            </a:r>
            <a:r>
              <a:rPr lang="en-US" sz="1200" dirty="0" err="1">
                <a:latin typeface="+mn-lt"/>
              </a:rPr>
              <a:t>Mude</a:t>
            </a:r>
            <a:r>
              <a:rPr lang="en-US" sz="1200" dirty="0">
                <a:latin typeface="+mn-lt"/>
              </a:rPr>
              <a:t> </a:t>
            </a:r>
            <a:r>
              <a:rPr lang="en-US" sz="1200" i="1" dirty="0">
                <a:latin typeface="+mn-lt"/>
              </a:rPr>
              <a:t>JDE</a:t>
            </a:r>
            <a:r>
              <a:rPr lang="en-US" sz="1200" dirty="0">
                <a:latin typeface="+mn-lt"/>
              </a:rPr>
              <a:t> 2017; </a:t>
            </a:r>
            <a:r>
              <a:rPr lang="en-US" sz="1200" dirty="0" err="1">
                <a:latin typeface="+mn-lt"/>
              </a:rPr>
              <a:t>Toth</a:t>
            </a:r>
            <a:r>
              <a:rPr lang="en-US" sz="1200" dirty="0">
                <a:latin typeface="+mn-lt"/>
              </a:rPr>
              <a:t> et al. 2018; ; Janzen &amp; Carter; </a:t>
            </a:r>
            <a:r>
              <a:rPr lang="en-US" sz="1200" dirty="0" err="1">
                <a:latin typeface="+mn-lt"/>
              </a:rPr>
              <a:t>Tafere</a:t>
            </a:r>
            <a:r>
              <a:rPr lang="en-US" sz="1200" dirty="0">
                <a:latin typeface="+mn-lt"/>
              </a:rPr>
              <a:t>, </a:t>
            </a:r>
            <a:r>
              <a:rPr lang="en-US" sz="1200" dirty="0" err="1">
                <a:latin typeface="+mn-lt"/>
              </a:rPr>
              <a:t>Brrett</a:t>
            </a:r>
            <a:r>
              <a:rPr lang="en-US" sz="1200" dirty="0">
                <a:latin typeface="+mn-lt"/>
              </a:rPr>
              <a:t> &amp; Lentz; Takahashi, Barrett &amp; Ikegami - all </a:t>
            </a:r>
            <a:r>
              <a:rPr lang="en-US" sz="1200" i="1" dirty="0">
                <a:latin typeface="+mn-lt"/>
              </a:rPr>
              <a:t>AJAE </a:t>
            </a:r>
            <a:r>
              <a:rPr lang="en-US" sz="1200" dirty="0">
                <a:latin typeface="+mn-lt"/>
              </a:rPr>
              <a:t>2019; </a:t>
            </a:r>
            <a:r>
              <a:rPr lang="en-US" sz="1200" dirty="0" err="1">
                <a:latin typeface="+mn-lt"/>
              </a:rPr>
              <a:t>Gebrekidan</a:t>
            </a:r>
            <a:r>
              <a:rPr lang="en-US" sz="1200" dirty="0">
                <a:latin typeface="+mn-lt"/>
              </a:rPr>
              <a:t> et al. </a:t>
            </a:r>
            <a:r>
              <a:rPr lang="en-US" sz="1200" i="1" dirty="0">
                <a:latin typeface="+mn-lt"/>
              </a:rPr>
              <a:t>CRM</a:t>
            </a:r>
            <a:r>
              <a:rPr lang="en-US" sz="1200" dirty="0">
                <a:latin typeface="+mn-lt"/>
              </a:rPr>
              <a:t> 2019; Matsuda et al. </a:t>
            </a:r>
            <a:r>
              <a:rPr lang="en-US" sz="1200" i="1" dirty="0">
                <a:latin typeface="+mn-lt"/>
              </a:rPr>
              <a:t>GPRI </a:t>
            </a:r>
            <a:r>
              <a:rPr lang="en-US" sz="1200" dirty="0">
                <a:latin typeface="+mn-lt"/>
              </a:rPr>
              <a:t>2019; </a:t>
            </a:r>
            <a:r>
              <a:rPr lang="en-US" sz="1200" dirty="0" err="1">
                <a:latin typeface="+mn-lt"/>
              </a:rPr>
              <a:t>Noritomo</a:t>
            </a:r>
            <a:r>
              <a:rPr lang="en-US" sz="1200" dirty="0">
                <a:latin typeface="+mn-lt"/>
              </a:rPr>
              <a:t> &amp; Takahashi in review</a:t>
            </a:r>
          </a:p>
        </p:txBody>
      </p:sp>
    </p:spTree>
    <p:extLst>
      <p:ext uri="{BB962C8B-B14F-4D97-AF65-F5344CB8AC3E}">
        <p14:creationId xmlns:p14="http://schemas.microsoft.com/office/powerpoint/2010/main" val="27755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Poverty Traps 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46993" y="1162050"/>
            <a:ext cx="6654790" cy="2438400"/>
          </a:xfrm>
          <a:prstGeom prst="rect">
            <a:avLst/>
          </a:prstGeom>
          <a:noFill/>
          <a:ln w="9525">
            <a:noFill/>
            <a:miter lim="800000"/>
            <a:headEnd/>
            <a:tailEnd/>
          </a:ln>
        </p:spPr>
        <p:txBody>
          <a:bodyPr lIns="91429" tIns="45714" rIns="91429" bIns="45714"/>
          <a:lstStyle/>
          <a:p>
            <a:r>
              <a:rPr lang="en-US" sz="2400" dirty="0">
                <a:latin typeface="Calibri" pitchFamily="34" charset="0"/>
              </a:rPr>
              <a:t>Poverty traps exist in the arid and semi-arid lands (ASAL) of Kenya/Ethiopia. </a:t>
            </a:r>
            <a:r>
              <a:rPr lang="en-US" sz="2400" b="1" dirty="0">
                <a:latin typeface="Calibri" pitchFamily="34" charset="0"/>
              </a:rPr>
              <a:t>Catastrophic herd loss risk due to major droughts is </a:t>
            </a:r>
            <a:r>
              <a:rPr lang="en-US" sz="2400" b="1" i="1" u="sng" dirty="0">
                <a:latin typeface="Calibri" pitchFamily="34" charset="0"/>
              </a:rPr>
              <a:t>the</a:t>
            </a:r>
            <a:r>
              <a:rPr lang="en-US" sz="2400" b="1" dirty="0">
                <a:latin typeface="Calibri" pitchFamily="34" charset="0"/>
              </a:rPr>
              <a:t> major cause of these dynamics. </a:t>
            </a:r>
            <a:r>
              <a:rPr lang="en-US" sz="2400" dirty="0">
                <a:latin typeface="Calibri" pitchFamily="34" charset="0"/>
              </a:rPr>
              <a:t>Puts a premium on drought risk management, both for individuals and for society. </a:t>
            </a:r>
          </a:p>
          <a:p>
            <a:pPr>
              <a:buFont typeface="Arial" charset="0"/>
              <a:buNone/>
            </a:pPr>
            <a:endParaRPr lang="en-US" sz="2800" dirty="0">
              <a:latin typeface="Calibri" pitchFamily="34" charset="0"/>
            </a:endParaRPr>
          </a:p>
          <a:p>
            <a:endParaRPr lang="en-US" sz="2400" b="1"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346421" y="3591058"/>
            <a:ext cx="3761581" cy="3085833"/>
          </a:xfrm>
          <a:prstGeom prst="rect">
            <a:avLst/>
          </a:prstGeom>
          <a:noFill/>
          <a:ln w="9525">
            <a:noFill/>
            <a:miter lim="800000"/>
            <a:headEnd/>
            <a:tailEnd/>
          </a:ln>
        </p:spPr>
      </p:pic>
      <p:sp>
        <p:nvSpPr>
          <p:cNvPr id="4" name="TextBox 3"/>
          <p:cNvSpPr txBox="1"/>
          <p:nvPr/>
        </p:nvSpPr>
        <p:spPr>
          <a:xfrm>
            <a:off x="246993" y="2984287"/>
            <a:ext cx="6458607" cy="461665"/>
          </a:xfrm>
          <a:prstGeom prst="rect">
            <a:avLst/>
          </a:prstGeom>
          <a:noFill/>
        </p:spPr>
        <p:txBody>
          <a:bodyPr wrap="square" rtlCol="0">
            <a:spAutoFit/>
          </a:bodyPr>
          <a:lstStyle/>
          <a:p>
            <a:r>
              <a:rPr lang="en-US" sz="1200" dirty="0">
                <a:latin typeface="+mn-lt"/>
              </a:rPr>
              <a:t>Sources: </a:t>
            </a:r>
            <a:r>
              <a:rPr lang="en-US" sz="1200" dirty="0" err="1">
                <a:latin typeface="+mn-lt"/>
              </a:rPr>
              <a:t>Lybbert</a:t>
            </a:r>
            <a:r>
              <a:rPr lang="en-US" sz="1200" dirty="0">
                <a:latin typeface="+mn-lt"/>
              </a:rPr>
              <a:t> et al. (2004 </a:t>
            </a:r>
            <a:r>
              <a:rPr lang="en-US" sz="1200" i="1" dirty="0">
                <a:latin typeface="+mn-lt"/>
              </a:rPr>
              <a:t>EJ</a:t>
            </a:r>
            <a:r>
              <a:rPr lang="en-US" sz="1200" dirty="0">
                <a:latin typeface="+mn-lt"/>
              </a:rPr>
              <a:t>) and Santos &amp; Barrett (2011 </a:t>
            </a:r>
            <a:r>
              <a:rPr lang="en-US" sz="1200" i="1" dirty="0">
                <a:latin typeface="+mn-lt"/>
              </a:rPr>
              <a:t>JDE, </a:t>
            </a:r>
            <a:r>
              <a:rPr lang="en-US" sz="1200" dirty="0">
                <a:latin typeface="+mn-lt"/>
              </a:rPr>
              <a:t>2019 UCP/NBER volume) on </a:t>
            </a:r>
            <a:r>
              <a:rPr lang="en-US" sz="1200" dirty="0" err="1">
                <a:latin typeface="+mn-lt"/>
              </a:rPr>
              <a:t>Boran</a:t>
            </a:r>
            <a:r>
              <a:rPr lang="en-US" sz="1200" dirty="0">
                <a:latin typeface="+mn-lt"/>
              </a:rPr>
              <a:t> in s. Ethiopia. Barrett et al. (2006 </a:t>
            </a:r>
            <a:r>
              <a:rPr lang="en-US" sz="1200" i="1" dirty="0">
                <a:latin typeface="+mn-lt"/>
              </a:rPr>
              <a:t>JDS</a:t>
            </a:r>
            <a:r>
              <a:rPr lang="en-US" sz="1200" dirty="0">
                <a:latin typeface="+mn-lt"/>
              </a:rPr>
              <a:t>) and </a:t>
            </a:r>
            <a:r>
              <a:rPr lang="en-US" sz="1200" dirty="0" err="1">
                <a:latin typeface="+mn-lt"/>
              </a:rPr>
              <a:t>Chantarat</a:t>
            </a:r>
            <a:r>
              <a:rPr lang="en-US" sz="1200" dirty="0">
                <a:latin typeface="+mn-lt"/>
              </a:rPr>
              <a:t> et al. (2017 </a:t>
            </a:r>
            <a:r>
              <a:rPr lang="en-US" sz="1200" i="1" dirty="0">
                <a:latin typeface="+mn-lt"/>
              </a:rPr>
              <a:t>WD</a:t>
            </a:r>
            <a:r>
              <a:rPr lang="en-US" sz="1200" dirty="0">
                <a:latin typeface="+mn-lt"/>
              </a:rPr>
              <a:t>) among n. Kenyan pastoralists.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4479" y="1033463"/>
            <a:ext cx="2057400" cy="2895600"/>
          </a:xfrm>
          <a:prstGeom prst="rect">
            <a:avLst/>
          </a:prstGeom>
        </p:spPr>
      </p:pic>
      <p:sp>
        <p:nvSpPr>
          <p:cNvPr id="11" name="TextBox 10"/>
          <p:cNvSpPr txBox="1"/>
          <p:nvPr/>
        </p:nvSpPr>
        <p:spPr>
          <a:xfrm>
            <a:off x="4221608" y="4387096"/>
            <a:ext cx="4690271" cy="1754326"/>
          </a:xfrm>
          <a:prstGeom prst="rect">
            <a:avLst/>
          </a:prstGeom>
          <a:noFill/>
        </p:spPr>
        <p:txBody>
          <a:bodyPr wrap="square" rtlCol="0">
            <a:spAutoFit/>
          </a:bodyPr>
          <a:lstStyle/>
          <a:p>
            <a:r>
              <a:rPr lang="en-US" sz="2400" dirty="0">
                <a:latin typeface="+mn-lt"/>
              </a:rPr>
              <a:t>In the presence of stochastic poverty traps, the ‘paradox of social protection’ implies high social returns to effective risk protection.   </a:t>
            </a:r>
            <a:r>
              <a:rPr lang="en-US" sz="1200" dirty="0">
                <a:latin typeface="+mn-lt"/>
              </a:rPr>
              <a:t>(Ikegami et al. 2019 UCP/NBER volume). </a:t>
            </a:r>
          </a:p>
        </p:txBody>
      </p:sp>
    </p:spTree>
    <p:extLst>
      <p:ext uri="{BB962C8B-B14F-4D97-AF65-F5344CB8AC3E}">
        <p14:creationId xmlns:p14="http://schemas.microsoft.com/office/powerpoint/2010/main" val="179495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IBLI’s Positive Impacts</a:t>
            </a: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800" b="1" dirty="0">
                <a:latin typeface="+mn-lt"/>
              </a:rPr>
              <a:t>Drought coping behavioral response to IBLI indemnity payments varies: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a:latin typeface="+mn-lt"/>
              </a:rPr>
              <a:t>Poorer households: </a:t>
            </a:r>
            <a:r>
              <a:rPr lang="en-US" sz="2800" dirty="0">
                <a:latin typeface="+mn-lt"/>
              </a:rPr>
              <a:t>49% reduction in skipping meals and 54% reduction in distress livestock sales. So improve immediate nutrition/human capital and safeguard future productive assets.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a:latin typeface="+mn-lt"/>
              </a:rPr>
              <a:t>Wealthier households:</a:t>
            </a:r>
            <a:r>
              <a:rPr lang="en-US" sz="2800" dirty="0">
                <a:latin typeface="+mn-lt"/>
              </a:rPr>
              <a:t> 96% reduction in distress herd  sales; no effect on skipping meals. Those who could otherwise consumption smooth can preserve their productive capital</a:t>
            </a:r>
          </a:p>
          <a:p>
            <a:pPr eaLnBrk="1" hangingPunct="1">
              <a:spcBef>
                <a:spcPts val="1200"/>
              </a:spcBef>
              <a:spcAft>
                <a:spcPts val="0"/>
              </a:spcAft>
            </a:pPr>
            <a:r>
              <a:rPr lang="en-US" sz="1400" dirty="0">
                <a:latin typeface="+mn-lt"/>
              </a:rPr>
              <a:t>Source: Janzen &amp; Carter </a:t>
            </a:r>
            <a:r>
              <a:rPr lang="en-US" sz="1400" i="1" dirty="0">
                <a:latin typeface="+mn-lt"/>
              </a:rPr>
              <a:t>AJAE</a:t>
            </a:r>
            <a:r>
              <a:rPr lang="en-US" sz="1400" dirty="0">
                <a:latin typeface="+mn-lt"/>
              </a:rPr>
              <a:t> 2019</a:t>
            </a:r>
          </a:p>
          <a:p>
            <a:pPr marL="114300" indent="-114300" eaLnBrk="1" hangingPunct="1">
              <a:spcBef>
                <a:spcPts val="0"/>
              </a:spcBef>
              <a:spcAft>
                <a:spcPts val="0"/>
              </a:spcAft>
              <a:buFont typeface="Arial" pitchFamily="34" charset="0"/>
              <a:buChar char="•"/>
            </a:pPr>
            <a:endParaRPr lang="en-US" sz="2800" dirty="0">
              <a:latin typeface="+mn-lt"/>
            </a:endParaRPr>
          </a:p>
          <a:p>
            <a:pPr eaLnBrk="1" hangingPunct="1">
              <a:spcBef>
                <a:spcPts val="0"/>
              </a:spcBef>
              <a:spcAft>
                <a:spcPts val="600"/>
              </a:spcAft>
            </a:pPr>
            <a:endParaRPr lang="en-US" sz="2800" dirty="0">
              <a:latin typeface="+mn-lt"/>
            </a:endParaRPr>
          </a:p>
        </p:txBody>
      </p:sp>
    </p:spTree>
    <p:extLst>
      <p:ext uri="{BB962C8B-B14F-4D97-AF65-F5344CB8AC3E}">
        <p14:creationId xmlns:p14="http://schemas.microsoft.com/office/powerpoint/2010/main" val="402429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Next steps w/IBLI?</a:t>
            </a:r>
          </a:p>
        </p:txBody>
      </p:sp>
      <p:sp>
        <p:nvSpPr>
          <p:cNvPr id="18438" name="Rectangle 3"/>
          <p:cNvSpPr>
            <a:spLocks noChangeArrowheads="1"/>
          </p:cNvSpPr>
          <p:nvPr/>
        </p:nvSpPr>
        <p:spPr bwMode="auto">
          <a:xfrm>
            <a:off x="434468" y="1066800"/>
            <a:ext cx="8176132" cy="1158015"/>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a:latin typeface="+mn-lt"/>
              </a:rPr>
              <a:t>Sharia-compliant version successfully launched (Takaful)</a:t>
            </a:r>
          </a:p>
          <a:p>
            <a:pPr eaLnBrk="1" hangingPunct="1">
              <a:spcBef>
                <a:spcPts val="0"/>
              </a:spcBef>
              <a:spcAft>
                <a:spcPts val="0"/>
              </a:spcAft>
            </a:pPr>
            <a:endParaRPr lang="en-US" sz="2000" b="1" dirty="0">
              <a:latin typeface="+mn-lt"/>
            </a:endParaRPr>
          </a:p>
          <a:p>
            <a:pPr eaLnBrk="1" hangingPunct="1">
              <a:spcBef>
                <a:spcPts val="0"/>
              </a:spcBef>
              <a:spcAft>
                <a:spcPts val="0"/>
              </a:spcAft>
            </a:pPr>
            <a:r>
              <a:rPr lang="en-US" sz="2000" b="1" dirty="0">
                <a:latin typeface="+mn-lt"/>
              </a:rPr>
              <a:t>Kenya gov’t took nationwide through Kenya Livestock Insurance Program</a:t>
            </a:r>
          </a:p>
          <a:p>
            <a:pPr eaLnBrk="1" hangingPunct="1">
              <a:spcBef>
                <a:spcPts val="0"/>
              </a:spcBef>
              <a:spcAft>
                <a:spcPts val="0"/>
              </a:spcAft>
            </a:pPr>
            <a:endParaRPr lang="en-US" sz="2000" b="1" dirty="0">
              <a:latin typeface="+mn-lt"/>
            </a:endParaRPr>
          </a:p>
        </p:txBody>
      </p:sp>
      <p:sp>
        <p:nvSpPr>
          <p:cNvPr id="9" name="TextBox 8"/>
          <p:cNvSpPr txBox="1"/>
          <p:nvPr/>
        </p:nvSpPr>
        <p:spPr>
          <a:xfrm>
            <a:off x="3877835" y="6233236"/>
            <a:ext cx="1552815" cy="307777"/>
          </a:xfrm>
          <a:prstGeom prst="rect">
            <a:avLst/>
          </a:prstGeom>
          <a:noFill/>
        </p:spPr>
        <p:txBody>
          <a:bodyPr wrap="square" rtlCol="0">
            <a:spAutoFit/>
          </a:bodyPr>
          <a:lstStyle/>
          <a:p>
            <a:r>
              <a:rPr lang="en-US" sz="1400" dirty="0">
                <a:latin typeface="+mn-lt"/>
              </a:rPr>
              <a:t>(Mills et al. 2016)</a:t>
            </a:r>
          </a:p>
        </p:txBody>
      </p:sp>
      <p:pic>
        <p:nvPicPr>
          <p:cNvPr id="2" name="Picture 1"/>
          <p:cNvPicPr>
            <a:picLocks noChangeAspect="1"/>
          </p:cNvPicPr>
          <p:nvPr/>
        </p:nvPicPr>
        <p:blipFill>
          <a:blip r:embed="rId3"/>
          <a:stretch>
            <a:fillRect/>
          </a:stretch>
        </p:blipFill>
        <p:spPr>
          <a:xfrm>
            <a:off x="5441858" y="2377216"/>
            <a:ext cx="3254227" cy="4242660"/>
          </a:xfrm>
          <a:prstGeom prst="rect">
            <a:avLst/>
          </a:prstGeom>
        </p:spPr>
      </p:pic>
      <p:sp>
        <p:nvSpPr>
          <p:cNvPr id="4" name="TextBox 3"/>
          <p:cNvSpPr txBox="1"/>
          <p:nvPr/>
        </p:nvSpPr>
        <p:spPr>
          <a:xfrm>
            <a:off x="447915" y="2570695"/>
            <a:ext cx="4899173" cy="3970318"/>
          </a:xfrm>
          <a:prstGeom prst="rect">
            <a:avLst/>
          </a:prstGeom>
          <a:noFill/>
        </p:spPr>
        <p:txBody>
          <a:bodyPr wrap="square" rtlCol="0">
            <a:spAutoFit/>
          </a:bodyPr>
          <a:lstStyle/>
          <a:p>
            <a:pPr eaLnBrk="1" hangingPunct="1">
              <a:spcBef>
                <a:spcPts val="0"/>
              </a:spcBef>
              <a:spcAft>
                <a:spcPts val="0"/>
              </a:spcAft>
            </a:pPr>
            <a:r>
              <a:rPr lang="en-US" b="1" dirty="0"/>
              <a:t>Now reviewing new, appropriate sites where partners have requested help:</a:t>
            </a:r>
          </a:p>
          <a:p>
            <a:pPr marL="285750" indent="-285750" eaLnBrk="1" hangingPunct="1">
              <a:spcBef>
                <a:spcPts val="0"/>
              </a:spcBef>
              <a:spcAft>
                <a:spcPts val="0"/>
              </a:spcAft>
              <a:buFontTx/>
              <a:buChar char="-"/>
            </a:pPr>
            <a:r>
              <a:rPr lang="en-US" b="1" dirty="0"/>
              <a:t>Significant livestock herds</a:t>
            </a:r>
          </a:p>
          <a:p>
            <a:pPr marL="285750" indent="-285750" eaLnBrk="1" hangingPunct="1">
              <a:spcBef>
                <a:spcPts val="0"/>
              </a:spcBef>
              <a:spcAft>
                <a:spcPts val="0"/>
              </a:spcAft>
              <a:buFontTx/>
              <a:buChar char="-"/>
            </a:pPr>
            <a:r>
              <a:rPr lang="en-US" b="1" dirty="0"/>
              <a:t>face high covariate herd loss risk related to drought</a:t>
            </a:r>
          </a:p>
          <a:p>
            <a:pPr marL="285750" indent="-285750" eaLnBrk="1" hangingPunct="1">
              <a:spcBef>
                <a:spcPts val="0"/>
              </a:spcBef>
              <a:spcAft>
                <a:spcPts val="0"/>
              </a:spcAft>
              <a:buFontTx/>
              <a:buChar char="-"/>
            </a:pPr>
            <a:r>
              <a:rPr lang="en-US" b="1" dirty="0"/>
              <a:t>adequate insurance infrastructure</a:t>
            </a:r>
          </a:p>
          <a:p>
            <a:pPr marL="342900" indent="-342900" eaLnBrk="1" hangingPunct="1">
              <a:spcBef>
                <a:spcPts val="0"/>
              </a:spcBef>
              <a:spcAft>
                <a:spcPts val="0"/>
              </a:spcAft>
              <a:buFontTx/>
              <a:buChar char="-"/>
            </a:pPr>
            <a:endParaRPr lang="en-US" b="1" dirty="0"/>
          </a:p>
          <a:p>
            <a:pPr eaLnBrk="1" hangingPunct="1">
              <a:spcBef>
                <a:spcPts val="0"/>
              </a:spcBef>
              <a:spcAft>
                <a:spcPts val="0"/>
              </a:spcAft>
            </a:pPr>
            <a:endParaRPr lang="en-US" b="1" dirty="0"/>
          </a:p>
          <a:p>
            <a:pPr eaLnBrk="1" hangingPunct="1">
              <a:spcBef>
                <a:spcPts val="0"/>
              </a:spcBef>
              <a:spcAft>
                <a:spcPts val="0"/>
              </a:spcAft>
            </a:pPr>
            <a:r>
              <a:rPr lang="en-US" b="1" dirty="0"/>
              <a:t>Best bets for next expansions: Niger, Mali, Burkina Faso, South Africa </a:t>
            </a:r>
          </a:p>
          <a:p>
            <a:pPr eaLnBrk="1" hangingPunct="1">
              <a:spcBef>
                <a:spcPts val="0"/>
              </a:spcBef>
              <a:spcAft>
                <a:spcPts val="0"/>
              </a:spcAft>
            </a:pPr>
            <a:endParaRPr lang="en-US" b="1" dirty="0"/>
          </a:p>
          <a:p>
            <a:pPr eaLnBrk="1" hangingPunct="1">
              <a:spcBef>
                <a:spcPts val="0"/>
              </a:spcBef>
              <a:spcAft>
                <a:spcPts val="0"/>
              </a:spcAft>
            </a:pPr>
            <a:r>
              <a:rPr lang="en-US" b="1" dirty="0"/>
              <a:t>(higher risk sites: Chad, Somalia, South Sudan, Sudan)</a:t>
            </a:r>
          </a:p>
          <a:p>
            <a:endParaRPr lang="en-US" dirty="0"/>
          </a:p>
        </p:txBody>
      </p:sp>
    </p:spTree>
    <p:extLst>
      <p:ext uri="{BB962C8B-B14F-4D97-AF65-F5344CB8AC3E}">
        <p14:creationId xmlns:p14="http://schemas.microsoft.com/office/powerpoint/2010/main" val="4163955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96246"/>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Next steps w/IBLI?</a:t>
            </a:r>
          </a:p>
        </p:txBody>
      </p:sp>
      <p:sp>
        <p:nvSpPr>
          <p:cNvPr id="18438" name="Rectangle 3"/>
          <p:cNvSpPr>
            <a:spLocks noChangeArrowheads="1"/>
          </p:cNvSpPr>
          <p:nvPr/>
        </p:nvSpPr>
        <p:spPr bwMode="auto">
          <a:xfrm>
            <a:off x="434468" y="914400"/>
            <a:ext cx="8176132" cy="1158015"/>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a:latin typeface="+mn-lt"/>
              </a:rPr>
              <a:t>Does IBLI induce changes in rangeland conditions?</a:t>
            </a:r>
          </a:p>
          <a:p>
            <a:pPr marL="342900" indent="-342900" eaLnBrk="1" hangingPunct="1">
              <a:spcBef>
                <a:spcPts val="0"/>
              </a:spcBef>
              <a:spcAft>
                <a:spcPts val="0"/>
              </a:spcAft>
              <a:buFontTx/>
              <a:buChar char="-"/>
            </a:pPr>
            <a:r>
              <a:rPr lang="en-US" sz="2000" b="1" dirty="0">
                <a:latin typeface="+mn-lt"/>
              </a:rPr>
              <a:t>Theory ambiguous: could have positive/negative/neutral effects</a:t>
            </a:r>
          </a:p>
          <a:p>
            <a:pPr>
              <a:spcBef>
                <a:spcPts val="0"/>
              </a:spcBef>
              <a:spcAft>
                <a:spcPts val="0"/>
              </a:spcAft>
            </a:pPr>
            <a:r>
              <a:rPr lang="en-US" sz="2000" b="1" dirty="0">
                <a:latin typeface="+mn-lt"/>
              </a:rPr>
              <a:t>Develop RH indicators based on RS data. Exploit rollout to identify causal effects of IBLI on RH indicators at pixel and watershed scale. </a:t>
            </a:r>
          </a:p>
          <a:p>
            <a:pPr eaLnBrk="1" hangingPunct="1">
              <a:spcBef>
                <a:spcPts val="0"/>
              </a:spcBef>
              <a:spcAft>
                <a:spcPts val="0"/>
              </a:spcAft>
            </a:pPr>
            <a:endParaRPr lang="en-US" sz="2000" b="1" dirty="0">
              <a:latin typeface="+mn-lt"/>
            </a:endParaRPr>
          </a:p>
          <a:p>
            <a:pPr eaLnBrk="1" hangingPunct="1">
              <a:spcBef>
                <a:spcPts val="0"/>
              </a:spcBef>
              <a:spcAft>
                <a:spcPts val="0"/>
              </a:spcAft>
            </a:pPr>
            <a:endParaRPr lang="en-US" sz="2000" b="1" dirty="0">
              <a:latin typeface="+mn-lt"/>
            </a:endParaRPr>
          </a:p>
        </p:txBody>
      </p:sp>
      <p:pic>
        <p:nvPicPr>
          <p:cNvPr id="7" name="Picture 6" descr="Map&#10;&#10;Description automatically generated">
            <a:extLst>
              <a:ext uri="{FF2B5EF4-FFF2-40B4-BE49-F238E27FC236}">
                <a16:creationId xmlns:a16="http://schemas.microsoft.com/office/drawing/2014/main" id="{1465C159-550A-4C3B-99AA-4683271CF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68" y="2159832"/>
            <a:ext cx="8088566" cy="4666481"/>
          </a:xfrm>
          <a:prstGeom prst="rect">
            <a:avLst/>
          </a:prstGeom>
        </p:spPr>
      </p:pic>
    </p:spTree>
    <p:extLst>
      <p:ext uri="{BB962C8B-B14F-4D97-AF65-F5344CB8AC3E}">
        <p14:creationId xmlns:p14="http://schemas.microsoft.com/office/powerpoint/2010/main" val="1658946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Next steps w/IBLI?</a:t>
            </a:r>
          </a:p>
        </p:txBody>
      </p:sp>
      <p:sp>
        <p:nvSpPr>
          <p:cNvPr id="18438" name="Rectangle 3"/>
          <p:cNvSpPr>
            <a:spLocks noChangeArrowheads="1"/>
          </p:cNvSpPr>
          <p:nvPr/>
        </p:nvSpPr>
        <p:spPr bwMode="auto">
          <a:xfrm>
            <a:off x="434468" y="1066800"/>
            <a:ext cx="8480932" cy="1158015"/>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a:latin typeface="+mn-lt"/>
              </a:rPr>
              <a:t>Can we generate better match between expected welfare gains and uptake?</a:t>
            </a:r>
          </a:p>
          <a:p>
            <a:pPr eaLnBrk="1" hangingPunct="1">
              <a:spcBef>
                <a:spcPts val="0"/>
              </a:spcBef>
              <a:spcAft>
                <a:spcPts val="0"/>
              </a:spcAft>
            </a:pPr>
            <a:r>
              <a:rPr lang="en-US" sz="2000" b="1" dirty="0">
                <a:latin typeface="+mn-lt"/>
              </a:rPr>
              <a:t>	- Experiment w/individually tailored purchase advise, crossed w/sales 	agent incentives based on expected client welfare gains. </a:t>
            </a:r>
          </a:p>
          <a:p>
            <a:pPr eaLnBrk="1" hangingPunct="1">
              <a:spcBef>
                <a:spcPts val="0"/>
              </a:spcBef>
              <a:spcAft>
                <a:spcPts val="0"/>
              </a:spcAft>
            </a:pPr>
            <a:endParaRPr lang="en-US" sz="2000" b="1" dirty="0">
              <a:latin typeface="+mn-lt"/>
            </a:endParaRPr>
          </a:p>
          <a:p>
            <a:pPr eaLnBrk="1" hangingPunct="1">
              <a:spcBef>
                <a:spcPts val="0"/>
              </a:spcBef>
              <a:spcAft>
                <a:spcPts val="0"/>
              </a:spcAft>
            </a:pPr>
            <a:endParaRPr lang="en-US" sz="2000" b="1" dirty="0">
              <a:latin typeface="+mn-lt"/>
            </a:endParaRPr>
          </a:p>
          <a:p>
            <a:pPr eaLnBrk="1" hangingPunct="1">
              <a:spcBef>
                <a:spcPts val="0"/>
              </a:spcBef>
              <a:spcAft>
                <a:spcPts val="0"/>
              </a:spcAft>
            </a:pPr>
            <a:r>
              <a:rPr lang="en-US" sz="2000" b="1" dirty="0">
                <a:latin typeface="+mn-lt"/>
              </a:rPr>
              <a:t>Any intergenerational effects, through induced changes in child labor and school attendance?</a:t>
            </a:r>
          </a:p>
          <a:p>
            <a:pPr eaLnBrk="1" hangingPunct="1">
              <a:spcBef>
                <a:spcPts val="0"/>
              </a:spcBef>
              <a:spcAft>
                <a:spcPts val="0"/>
              </a:spcAft>
            </a:pPr>
            <a:r>
              <a:rPr lang="en-US" sz="2000" b="1" dirty="0">
                <a:latin typeface="+mn-lt"/>
              </a:rPr>
              <a:t>	- Use household panel data and randomized encouragement design </a:t>
            </a:r>
          </a:p>
          <a:p>
            <a:pPr eaLnBrk="1" hangingPunct="1">
              <a:spcBef>
                <a:spcPts val="0"/>
              </a:spcBef>
              <a:spcAft>
                <a:spcPts val="0"/>
              </a:spcAft>
            </a:pPr>
            <a:endParaRPr lang="en-US" sz="2000" b="1" dirty="0">
              <a:latin typeface="+mn-lt"/>
            </a:endParaRPr>
          </a:p>
          <a:p>
            <a:pPr eaLnBrk="1" hangingPunct="1">
              <a:spcBef>
                <a:spcPts val="0"/>
              </a:spcBef>
              <a:spcAft>
                <a:spcPts val="0"/>
              </a:spcAft>
            </a:pPr>
            <a:endParaRPr lang="en-US" sz="2000" b="1" dirty="0">
              <a:latin typeface="+mn-lt"/>
            </a:endParaRPr>
          </a:p>
          <a:p>
            <a:pPr eaLnBrk="1" hangingPunct="1">
              <a:spcBef>
                <a:spcPts val="0"/>
              </a:spcBef>
              <a:spcAft>
                <a:spcPts val="0"/>
              </a:spcAft>
            </a:pPr>
            <a:r>
              <a:rPr lang="en-US" sz="2000" b="1" dirty="0">
                <a:latin typeface="+mn-lt"/>
              </a:rPr>
              <a:t>Does IBLI aggravate or ameliorate propensity for conflict? Does it complement or substitute for alternative conflict mitigation/resolution strategies?</a:t>
            </a:r>
          </a:p>
          <a:p>
            <a:pPr eaLnBrk="1" hangingPunct="1">
              <a:spcBef>
                <a:spcPts val="0"/>
              </a:spcBef>
              <a:spcAft>
                <a:spcPts val="0"/>
              </a:spcAft>
            </a:pPr>
            <a:r>
              <a:rPr lang="en-US" sz="2000" b="1" dirty="0">
                <a:latin typeface="+mn-lt"/>
              </a:rPr>
              <a:t>	- Proposals pending</a:t>
            </a:r>
          </a:p>
          <a:p>
            <a:pPr eaLnBrk="1" hangingPunct="1">
              <a:spcBef>
                <a:spcPts val="0"/>
              </a:spcBef>
              <a:spcAft>
                <a:spcPts val="0"/>
              </a:spcAft>
            </a:pPr>
            <a:endParaRPr lang="en-US" sz="2000" b="1" dirty="0">
              <a:latin typeface="+mn-lt"/>
            </a:endParaRPr>
          </a:p>
          <a:p>
            <a:pPr eaLnBrk="1" hangingPunct="1">
              <a:spcBef>
                <a:spcPts val="0"/>
              </a:spcBef>
              <a:spcAft>
                <a:spcPts val="0"/>
              </a:spcAft>
            </a:pPr>
            <a:endParaRPr lang="en-US" sz="2000" b="1" dirty="0">
              <a:latin typeface="+mn-lt"/>
            </a:endParaRPr>
          </a:p>
          <a:p>
            <a:pPr eaLnBrk="1" hangingPunct="1">
              <a:spcBef>
                <a:spcPts val="0"/>
              </a:spcBef>
              <a:spcAft>
                <a:spcPts val="0"/>
              </a:spcAft>
            </a:pPr>
            <a:endParaRPr lang="en-US" sz="2000" b="1" dirty="0">
              <a:latin typeface="+mn-lt"/>
            </a:endParaRPr>
          </a:p>
        </p:txBody>
      </p:sp>
    </p:spTree>
    <p:extLst>
      <p:ext uri="{BB962C8B-B14F-4D97-AF65-F5344CB8AC3E}">
        <p14:creationId xmlns:p14="http://schemas.microsoft.com/office/powerpoint/2010/main" val="449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a:solidFill>
                  <a:schemeClr val="bg1"/>
                </a:solidFill>
                <a:latin typeface="Calibri" pitchFamily="34" charset="0"/>
              </a:rPr>
              <a:t>Although IBLI offers incomplete and imperfect coverage against herd loss, uptake is strong and clear</a:t>
            </a:r>
            <a:r>
              <a:rPr lang="en-US" sz="3200" b="1">
                <a:solidFill>
                  <a:schemeClr val="bg1"/>
                </a:solidFill>
                <a:latin typeface="Calibri" pitchFamily="34" charset="0"/>
              </a:rPr>
              <a:t>, positive </a:t>
            </a:r>
            <a:r>
              <a:rPr lang="en-US" sz="3200" b="1" dirty="0">
                <a:solidFill>
                  <a:schemeClr val="bg1"/>
                </a:solidFill>
                <a:latin typeface="Calibri" pitchFamily="34" charset="0"/>
              </a:rPr>
              <a:t>impacts on purchasers. </a:t>
            </a: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IBLI offers a promising option for addressing poverty traps that arise from catastrophic drought risk  … and impacts/$ &gt; cash transfers</a:t>
            </a: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a:solidFill>
                  <a:srgbClr val="FFFF00"/>
                </a:solidFill>
                <a:latin typeface="+mn-lt"/>
              </a:rPr>
              <a:t>https://www.drylandinnovations.com/</a:t>
            </a:r>
            <a:endParaRPr lang="en-US" sz="2400" b="1"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Why IBLI? 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143000"/>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adapted to climate regime. But is it resilient to a shift in climate? Many models predict increased rainfall variability (i.e., increased risk of drought).</a:t>
            </a:r>
          </a:p>
        </p:txBody>
      </p:sp>
      <p:sp>
        <p:nvSpPr>
          <p:cNvPr id="4" name="TextBox 3"/>
          <p:cNvSpPr txBox="1"/>
          <p:nvPr/>
        </p:nvSpPr>
        <p:spPr>
          <a:xfrm>
            <a:off x="133350" y="2709813"/>
            <a:ext cx="4210051" cy="3785652"/>
          </a:xfrm>
          <a:prstGeom prst="rect">
            <a:avLst/>
          </a:prstGeom>
          <a:noFill/>
        </p:spPr>
        <p:txBody>
          <a:bodyPr wrap="square" rtlCol="0">
            <a:spAutoFit/>
          </a:bodyPr>
          <a:lstStyle/>
          <a:p>
            <a:r>
              <a:rPr lang="en-US" sz="2400" dirty="0">
                <a:latin typeface="+mn-lt"/>
              </a:rPr>
              <a:t>Herd dynamics differ b/n good and poor rainfall states, and so change with drought (&lt;250 mm/ year) risk. </a:t>
            </a:r>
          </a:p>
          <a:p>
            <a:endParaRPr lang="en-US" sz="2400" dirty="0">
              <a:latin typeface="+mn-lt"/>
            </a:endParaRPr>
          </a:p>
          <a:p>
            <a:r>
              <a:rPr lang="en-US" sz="2400" dirty="0">
                <a:latin typeface="+mn-lt"/>
              </a:rPr>
              <a:t>In southern Ethiopia, in expectation, doubling drought risk leads to system collapse in the absence of any change to prevailing herd dynamics.</a:t>
            </a:r>
          </a:p>
        </p:txBody>
      </p:sp>
      <p:sp>
        <p:nvSpPr>
          <p:cNvPr id="11" name="TextBox 1"/>
          <p:cNvSpPr txBox="1">
            <a:spLocks noChangeArrowheads="1"/>
          </p:cNvSpPr>
          <p:nvPr/>
        </p:nvSpPr>
        <p:spPr bwMode="auto">
          <a:xfrm>
            <a:off x="5105400" y="6326188"/>
            <a:ext cx="3919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mn-lt"/>
              </a:rPr>
              <a:t>Source: Barrett and Santos (</a:t>
            </a:r>
            <a:r>
              <a:rPr lang="en-US" sz="1600" i="1" dirty="0" err="1">
                <a:latin typeface="+mn-lt"/>
              </a:rPr>
              <a:t>Ecol</a:t>
            </a:r>
            <a:r>
              <a:rPr lang="en-US" sz="1600" i="1" dirty="0">
                <a:latin typeface="+mn-lt"/>
              </a:rPr>
              <a:t> Econ</a:t>
            </a:r>
            <a:r>
              <a:rPr lang="en-US" sz="1600" dirty="0">
                <a:latin typeface="+mn-lt"/>
              </a:rPr>
              <a:t> 2014)</a:t>
            </a:r>
          </a:p>
        </p:txBody>
      </p:sp>
      <p:pic>
        <p:nvPicPr>
          <p:cNvPr id="1025" name="Picture 2" descr="CCHD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93" y="2849245"/>
            <a:ext cx="4814959" cy="3506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84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4216539"/>
          </a:xfrm>
          <a:prstGeom prst="rect">
            <a:avLst/>
          </a:prstGeom>
          <a:noFill/>
        </p:spPr>
        <p:txBody>
          <a:bodyPr wrap="square" rtlCol="0">
            <a:spAutoFit/>
          </a:bodyPr>
          <a:lstStyle/>
          <a:p>
            <a:r>
              <a:rPr lang="en-US" sz="2800" b="1" u="sng" dirty="0">
                <a:latin typeface="Calibri" pitchFamily="34" charset="0"/>
              </a:rPr>
              <a:t>Standard responses to major drought shocks:</a:t>
            </a:r>
          </a:p>
          <a:p>
            <a:r>
              <a:rPr lang="en-US" sz="2400" b="1" dirty="0">
                <a:latin typeface="Calibri" pitchFamily="34" charset="0"/>
              </a:rPr>
              <a:t>1) Post-drought restocking (futile at low levels</a:t>
            </a:r>
            <a:r>
              <a:rPr lang="en-US" sz="1600" dirty="0">
                <a:latin typeface="Calibri" pitchFamily="34" charset="0"/>
              </a:rPr>
              <a:t>, Santos &amp; Barrett 2019 NBER</a:t>
            </a:r>
            <a:r>
              <a:rPr lang="en-US" sz="2400" b="1" dirty="0">
                <a:latin typeface="Calibri" pitchFamily="34" charset="0"/>
              </a:rPr>
              <a:t>)</a:t>
            </a:r>
          </a:p>
          <a:p>
            <a:r>
              <a:rPr lang="en-US" sz="2400" b="1" dirty="0">
                <a:latin typeface="Calibri" pitchFamily="34" charset="0"/>
              </a:rPr>
              <a:t>2) Food aid (slow, expensive, can reinforce </a:t>
            </a:r>
            <a:r>
              <a:rPr lang="en-US" sz="2400" b="1" dirty="0" err="1">
                <a:latin typeface="Calibri" pitchFamily="34" charset="0"/>
              </a:rPr>
              <a:t>sedentarization</a:t>
            </a:r>
            <a:r>
              <a:rPr lang="en-US" sz="2400" b="1" dirty="0">
                <a:latin typeface="Calibri" pitchFamily="34" charset="0"/>
              </a:rPr>
              <a:t>, lots of excess mortality </a:t>
            </a:r>
            <a:r>
              <a:rPr lang="en-US" sz="1600" dirty="0" err="1">
                <a:latin typeface="Calibri" pitchFamily="34" charset="0"/>
              </a:rPr>
              <a:t>Nikulov</a:t>
            </a:r>
            <a:r>
              <a:rPr lang="en-US" sz="1600" dirty="0">
                <a:latin typeface="Calibri" pitchFamily="34" charset="0"/>
              </a:rPr>
              <a:t> et al. </a:t>
            </a:r>
            <a:r>
              <a:rPr lang="en-US" sz="1600" dirty="0" err="1">
                <a:latin typeface="Calibri" pitchFamily="34" charset="0"/>
              </a:rPr>
              <a:t>PLoS</a:t>
            </a:r>
            <a:r>
              <a:rPr lang="en-US" sz="1600" dirty="0">
                <a:latin typeface="Calibri" pitchFamily="34" charset="0"/>
              </a:rPr>
              <a:t> ONE 2016</a:t>
            </a:r>
            <a:r>
              <a:rPr lang="en-US" sz="2400" dirty="0">
                <a:latin typeface="Calibri" pitchFamily="34" charset="0"/>
              </a:rPr>
              <a:t>)</a:t>
            </a:r>
            <a:br>
              <a:rPr lang="en-US" sz="2400" b="1" dirty="0">
                <a:latin typeface="Calibri" pitchFamily="34" charset="0"/>
              </a:rPr>
            </a:br>
            <a:endParaRPr lang="en-US" sz="2400" b="1" dirty="0">
              <a:latin typeface="Calibri" pitchFamily="34" charset="0"/>
            </a:endParaRPr>
          </a:p>
          <a:p>
            <a:r>
              <a:rPr lang="en-US" sz="2400" b="1" dirty="0">
                <a:latin typeface="Calibri" pitchFamily="34" charset="0"/>
              </a:rPr>
              <a:t>Core issue, “the social protection paradox”</a:t>
            </a:r>
            <a:r>
              <a:rPr lang="en-US" sz="2400" dirty="0">
                <a:latin typeface="Calibri" pitchFamily="34" charset="0"/>
              </a:rPr>
              <a:t>: If transfers go only to those already in a poverty trap, the poor population grows as shocks knock more non-poor into the poverty trap. Over time, social protection resources get exhausted. (</a:t>
            </a:r>
            <a:r>
              <a:rPr lang="en-US" sz="1600" dirty="0">
                <a:latin typeface="Calibri" pitchFamily="34" charset="0"/>
              </a:rPr>
              <a:t>Ikegami et al. 2019 NBER</a:t>
            </a:r>
            <a:r>
              <a:rPr lang="en-US" sz="2400" dirty="0">
                <a:latin typeface="Calibri" pitchFamily="34" charset="0"/>
              </a:rPr>
              <a:t>) If the increasing numbers of poor people turn increasingly to resource exploitation, a vicious cycle of reinforcing feedback begins.</a:t>
            </a:r>
            <a:endParaRPr lang="en-US" dirty="0"/>
          </a:p>
        </p:txBody>
      </p:sp>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Why Insurance? An Alternative Response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1066800"/>
            <a:ext cx="8534400" cy="4495800"/>
          </a:xfrm>
          <a:prstGeom prst="rect">
            <a:avLst/>
          </a:prstGeom>
          <a:noFill/>
          <a:ln w="9525">
            <a:noFill/>
            <a:miter lim="800000"/>
            <a:headEnd/>
            <a:tailEnd/>
          </a:ln>
        </p:spPr>
        <p:txBody>
          <a:bodyPr lIns="91429" tIns="45714" rIns="91429" bIns="45714"/>
          <a:lstStyle/>
          <a:p>
            <a:pPr>
              <a:spcBef>
                <a:spcPct val="50000"/>
              </a:spcBef>
              <a:tabLst>
                <a:tab pos="395288" algn="l"/>
              </a:tabLst>
            </a:pPr>
            <a:r>
              <a:rPr lang="en-US" sz="2400" b="1" u="sng" dirty="0">
                <a:latin typeface="Calibri" pitchFamily="34" charset="0"/>
              </a:rPr>
              <a:t>(Semi-)Commercial insurance</a:t>
            </a:r>
            <a:r>
              <a:rPr lang="en-US" sz="2400" b="1" dirty="0">
                <a:latin typeface="Calibri" pitchFamily="34" charset="0"/>
              </a:rPr>
              <a:t> can perhaps:</a:t>
            </a:r>
          </a:p>
          <a:p>
            <a:pPr marL="1092200" lvl="1" indent="-368300">
              <a:spcBef>
                <a:spcPct val="40000"/>
              </a:spcBef>
              <a:buFontTx/>
              <a:buChar char="•"/>
              <a:tabLst>
                <a:tab pos="395288" algn="l"/>
              </a:tabLst>
            </a:pPr>
            <a:r>
              <a:rPr lang="en-US" sz="2400" dirty="0">
                <a:latin typeface="Calibri" pitchFamily="34" charset="0"/>
              </a:rPr>
              <a:t>Prevent downward slide of vulnerable populations</a:t>
            </a:r>
          </a:p>
          <a:p>
            <a:pPr marL="1092200" lvl="1" indent="-368300">
              <a:spcBef>
                <a:spcPct val="20000"/>
              </a:spcBef>
              <a:buFontTx/>
              <a:buChar char="•"/>
              <a:tabLst>
                <a:tab pos="395288" algn="l"/>
              </a:tabLst>
            </a:pPr>
            <a:r>
              <a:rPr lang="en-US" sz="2400" dirty="0">
                <a:latin typeface="Calibri" pitchFamily="34" charset="0"/>
              </a:rPr>
              <a:t>Crowd-in investment and accumulation by the poor</a:t>
            </a:r>
          </a:p>
          <a:p>
            <a:pPr marL="1092200" lvl="1" indent="-368300">
              <a:spcBef>
                <a:spcPct val="20000"/>
              </a:spcBef>
              <a:buFontTx/>
              <a:buChar char="•"/>
              <a:tabLst>
                <a:tab pos="395288" algn="l"/>
              </a:tabLst>
            </a:pPr>
            <a:r>
              <a:rPr lang="en-US" sz="2400" dirty="0">
                <a:latin typeface="Calibri" pitchFamily="34" charset="0"/>
              </a:rPr>
              <a:t>Induce  financial deepening  by crowding-in scarce credit </a:t>
            </a:r>
          </a:p>
          <a:p>
            <a:pPr marL="1092200" lvl="1" indent="-368300">
              <a:spcBef>
                <a:spcPct val="20000"/>
              </a:spcBef>
              <a:buFontTx/>
              <a:buChar char="•"/>
              <a:tabLst>
                <a:tab pos="395288" algn="l"/>
              </a:tabLst>
            </a:pPr>
            <a:r>
              <a:rPr lang="en-US" sz="2400" dirty="0">
                <a:latin typeface="Calibri" pitchFamily="34" charset="0"/>
              </a:rPr>
              <a:t>Let us focus humanitarian resources  on the truly needy</a:t>
            </a:r>
          </a:p>
          <a:p>
            <a:pPr>
              <a:spcBef>
                <a:spcPct val="50000"/>
              </a:spcBef>
              <a:tabLst>
                <a:tab pos="395288" algn="l"/>
              </a:tabLst>
            </a:pPr>
            <a:endParaRPr lang="en-US" sz="2400" i="1" dirty="0">
              <a:latin typeface="Calibri" pitchFamily="34" charset="0"/>
            </a:endParaRPr>
          </a:p>
          <a:p>
            <a:pPr>
              <a:spcBef>
                <a:spcPct val="50000"/>
              </a:spcBef>
              <a:tabLst>
                <a:tab pos="395288" algn="l"/>
              </a:tabLst>
            </a:pPr>
            <a:r>
              <a:rPr lang="en-US" sz="2400" i="1" dirty="0">
                <a:latin typeface="Calibri" pitchFamily="34" charset="0"/>
              </a:rPr>
              <a:t>But can insurance be sustainably offered in the ASAL?</a:t>
            </a:r>
          </a:p>
          <a:p>
            <a:pPr>
              <a:spcBef>
                <a:spcPct val="50000"/>
              </a:spcBef>
              <a:tabLst>
                <a:tab pos="395288" algn="l"/>
              </a:tabLst>
            </a:pPr>
            <a:r>
              <a:rPr lang="en-US" sz="2400" b="1" dirty="0">
                <a:latin typeface="Calibri" pitchFamily="34" charset="0"/>
              </a:rPr>
              <a:t>Conventional (individual) insurance unavailable b/c:</a:t>
            </a:r>
          </a:p>
          <a:p>
            <a:pPr marL="1092200" lvl="1" indent="-368300">
              <a:spcBef>
                <a:spcPct val="40000"/>
              </a:spcBef>
              <a:buFontTx/>
              <a:buChar char="•"/>
              <a:tabLst>
                <a:tab pos="395288" algn="l"/>
              </a:tabLst>
            </a:pPr>
            <a:r>
              <a:rPr lang="en-US" sz="2400" dirty="0">
                <a:latin typeface="Calibri" pitchFamily="34" charset="0"/>
              </a:rPr>
              <a:t>Very high transactions costs, esp. w/little financial intermediation among pastoralists</a:t>
            </a:r>
          </a:p>
          <a:p>
            <a:pPr marL="1092200" lvl="1" indent="-368300">
              <a:spcBef>
                <a:spcPct val="20000"/>
              </a:spcBef>
              <a:buFontTx/>
              <a:buChar char="•"/>
              <a:tabLst>
                <a:tab pos="395288" algn="l"/>
              </a:tabLst>
            </a:pPr>
            <a:r>
              <a:rPr lang="en-US" sz="2400" dirty="0">
                <a:latin typeface="Calibri" pitchFamily="34" charset="0"/>
              </a:rPr>
              <a:t>Moral hazard/adverse selection</a:t>
            </a:r>
          </a:p>
        </p:txBody>
      </p:sp>
    </p:spTree>
    <p:extLst>
      <p:ext uri="{BB962C8B-B14F-4D97-AF65-F5344CB8AC3E}">
        <p14:creationId xmlns:p14="http://schemas.microsoft.com/office/powerpoint/2010/main" val="37639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Why IBLI? The Potential of </a:t>
            </a:r>
            <a:r>
              <a:rPr lang="en-US" sz="2800" b="1" i="1" u="sng" dirty="0">
                <a:solidFill>
                  <a:schemeClr val="bg1"/>
                </a:solidFill>
              </a:rPr>
              <a:t>Index</a:t>
            </a:r>
            <a:r>
              <a:rPr lang="en-US" sz="2800" b="1" dirty="0">
                <a:solidFill>
                  <a:schemeClr val="bg1"/>
                </a:solidFill>
              </a:rPr>
              <a:t>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1173956"/>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rPr>
              <a:t>Index insurance is a variation on traditional insurance:</a:t>
            </a:r>
          </a:p>
          <a:p>
            <a:pPr marL="800100" lvl="1" indent="-342900" eaLnBrk="1" hangingPunct="1">
              <a:spcBef>
                <a:spcPts val="0"/>
              </a:spcBef>
              <a:spcAft>
                <a:spcPts val="600"/>
              </a:spcAft>
              <a:buFontTx/>
              <a:buChar char="-"/>
            </a:pPr>
            <a:r>
              <a:rPr lang="en-US" sz="2400" dirty="0">
                <a:latin typeface="+mn-lt"/>
              </a:rPr>
              <a:t>Does </a:t>
            </a:r>
            <a:r>
              <a:rPr lang="en-US" sz="2400" i="1" u="sng" dirty="0">
                <a:latin typeface="+mn-lt"/>
              </a:rPr>
              <a:t>not</a:t>
            </a:r>
            <a:r>
              <a:rPr lang="en-US" sz="2400" dirty="0">
                <a:latin typeface="+mn-lt"/>
              </a:rPr>
              <a:t> insure individual losses.  </a:t>
            </a:r>
          </a:p>
          <a:p>
            <a:pPr marL="800100" lvl="1" indent="-342900" eaLnBrk="1" hangingPunct="1">
              <a:spcBef>
                <a:spcPts val="0"/>
              </a:spcBef>
              <a:spcAft>
                <a:spcPts val="600"/>
              </a:spcAft>
              <a:buFontTx/>
              <a:buChar char="-"/>
            </a:pPr>
            <a:endParaRPr lang="en-US" sz="2400" dirty="0">
              <a:latin typeface="+mn-lt"/>
            </a:endParaRPr>
          </a:p>
          <a:p>
            <a:pPr marL="800100" lvl="1" indent="-342900" eaLnBrk="1" hangingPunct="1">
              <a:spcBef>
                <a:spcPts val="0"/>
              </a:spcBef>
              <a:spcAft>
                <a:spcPts val="600"/>
              </a:spcAft>
              <a:buFontTx/>
              <a:buChar char="-"/>
            </a:pPr>
            <a:r>
              <a:rPr lang="en-US" sz="2400" dirty="0">
                <a:latin typeface="+mn-lt"/>
              </a:rPr>
              <a:t>Instead insures an index, a measure that is strongly correlated with individual losses. </a:t>
            </a:r>
          </a:p>
          <a:p>
            <a:pPr lvl="1" eaLnBrk="1" hangingPunct="1">
              <a:spcBef>
                <a:spcPts val="0"/>
              </a:spcBef>
              <a:spcAft>
                <a:spcPts val="600"/>
              </a:spcAft>
            </a:pPr>
            <a:r>
              <a:rPr lang="en-US" sz="2400" dirty="0">
                <a:latin typeface="+mn-lt"/>
              </a:rPr>
              <a:t>	(Examples: rainfall, remotely sensed vegetation index, area 	average yield, area average herd mortality loss).  </a:t>
            </a:r>
          </a:p>
          <a:p>
            <a:pPr lvl="1" eaLnBrk="1" hangingPunct="1">
              <a:spcBef>
                <a:spcPts val="0"/>
              </a:spcBef>
              <a:spcAft>
                <a:spcPts val="600"/>
              </a:spcAft>
            </a:pPr>
            <a:endParaRPr lang="en-US" sz="2400" dirty="0">
              <a:latin typeface="+mn-lt"/>
            </a:endParaRPr>
          </a:p>
          <a:p>
            <a:pPr marL="800100" lvl="1" indent="-342900" eaLnBrk="1" hangingPunct="1">
              <a:spcBef>
                <a:spcPts val="0"/>
              </a:spcBef>
              <a:spcAft>
                <a:spcPts val="600"/>
              </a:spcAft>
              <a:buFontTx/>
              <a:buChar char="-"/>
            </a:pPr>
            <a:r>
              <a:rPr lang="en-US" sz="2400" dirty="0">
                <a:latin typeface="+mn-lt"/>
              </a:rPr>
              <a:t>Index needs to be:</a:t>
            </a:r>
          </a:p>
          <a:p>
            <a:pPr marL="1257300" lvl="2" indent="-342900">
              <a:spcBef>
                <a:spcPts val="0"/>
              </a:spcBef>
              <a:spcAft>
                <a:spcPts val="600"/>
              </a:spcAft>
              <a:buFontTx/>
              <a:buChar char="-"/>
            </a:pPr>
            <a:r>
              <a:rPr lang="en-US" sz="2400" dirty="0">
                <a:latin typeface="+mn-lt"/>
              </a:rPr>
              <a:t>objectively verifiable</a:t>
            </a:r>
          </a:p>
          <a:p>
            <a:pPr marL="1257300" lvl="2" indent="-342900">
              <a:spcBef>
                <a:spcPts val="0"/>
              </a:spcBef>
              <a:spcAft>
                <a:spcPts val="600"/>
              </a:spcAft>
              <a:buFontTx/>
              <a:buChar char="-"/>
            </a:pPr>
            <a:r>
              <a:rPr lang="en-US" sz="2400" dirty="0">
                <a:latin typeface="+mn-lt"/>
              </a:rPr>
              <a:t>available at low cost in real time</a:t>
            </a:r>
          </a:p>
          <a:p>
            <a:pPr marL="1257300" lvl="2" indent="-342900">
              <a:spcBef>
                <a:spcPts val="0"/>
              </a:spcBef>
              <a:spcAft>
                <a:spcPts val="600"/>
              </a:spcAft>
              <a:buFontTx/>
              <a:buChar char="-"/>
            </a:pPr>
            <a:r>
              <a:rPr lang="en-US" sz="2400" dirty="0">
                <a:latin typeface="+mn-lt"/>
              </a:rPr>
              <a:t>not </a:t>
            </a:r>
            <a:r>
              <a:rPr lang="en-US" sz="2400" dirty="0" err="1">
                <a:latin typeface="+mn-lt"/>
              </a:rPr>
              <a:t>manipulable</a:t>
            </a:r>
            <a:r>
              <a:rPr lang="en-US" sz="2400" dirty="0">
                <a:latin typeface="+mn-lt"/>
              </a:rPr>
              <a:t> by either party to the contract</a:t>
            </a:r>
          </a:p>
        </p:txBody>
      </p:sp>
    </p:spTree>
    <p:extLst>
      <p:ext uri="{BB962C8B-B14F-4D97-AF65-F5344CB8AC3E}">
        <p14:creationId xmlns:p14="http://schemas.microsoft.com/office/powerpoint/2010/main" val="22102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Why IBLI? 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rPr>
              <a:t>Index insurance can obviate the problems that make individual insurance unprofitable for small, remote clients:</a:t>
            </a:r>
          </a:p>
          <a:p>
            <a:pPr lvl="1" eaLnBrk="1" hangingPunct="1">
              <a:spcBef>
                <a:spcPts val="0"/>
              </a:spcBef>
              <a:spcAft>
                <a:spcPts val="600"/>
              </a:spcAft>
            </a:pPr>
            <a:r>
              <a:rPr lang="en-US" sz="2400" dirty="0">
                <a:latin typeface="+mn-lt"/>
              </a:rPr>
              <a:t>- No transactions costs of measuring individual losses</a:t>
            </a:r>
          </a:p>
          <a:p>
            <a:pPr lvl="1" eaLnBrk="1" hangingPunct="1">
              <a:spcBef>
                <a:spcPts val="0"/>
              </a:spcBef>
              <a:spcAft>
                <a:spcPts val="600"/>
              </a:spcAft>
            </a:pPr>
            <a:r>
              <a:rPr lang="en-US" sz="2400" dirty="0">
                <a:latin typeface="+mn-lt"/>
              </a:rPr>
              <a:t>- Preserves effort incentives (no moral hazard) as no single individual can influence index</a:t>
            </a:r>
          </a:p>
          <a:p>
            <a:pPr lvl="1" eaLnBrk="1" hangingPunct="1">
              <a:spcBef>
                <a:spcPts val="0"/>
              </a:spcBef>
              <a:spcAft>
                <a:spcPts val="600"/>
              </a:spcAft>
            </a:pPr>
            <a:r>
              <a:rPr lang="en-US" sz="2400" dirty="0">
                <a:latin typeface="+mn-lt"/>
              </a:rPr>
              <a:t>- Adverse selection reduced as payouts do not depend on the riskiness of those who buy the insurance</a:t>
            </a:r>
          </a:p>
          <a:p>
            <a:pPr eaLnBrk="1" hangingPunct="1">
              <a:spcBef>
                <a:spcPts val="600"/>
              </a:spcBef>
              <a:spcAft>
                <a:spcPts val="600"/>
              </a:spcAft>
            </a:pPr>
            <a:r>
              <a:rPr lang="en-US" sz="2400" b="1" dirty="0">
                <a:latin typeface="+mn-lt"/>
              </a:rPr>
              <a:t>Index insurance can, in principle, be used to create a timely, financially sustainable, self-targeting safety net to protect pastoralists against catastrophic drought shocks. </a:t>
            </a:r>
          </a:p>
          <a:p>
            <a:pPr eaLnBrk="1" hangingPunct="1">
              <a:spcBef>
                <a:spcPts val="1200"/>
              </a:spcBef>
              <a:spcAft>
                <a:spcPts val="600"/>
              </a:spcAft>
            </a:pPr>
            <a:r>
              <a:rPr lang="en-US" sz="2400" b="1" dirty="0">
                <a:latin typeface="+mn-lt"/>
              </a:rPr>
              <a:t>Could also accelerate herd recovery, altering herd dynamics and averting system collapse if drought frequency increases. Perhaps crowd in value-adding investments, too!</a:t>
            </a:r>
            <a:endParaRPr lang="en-US" sz="2400" b="1" dirty="0"/>
          </a:p>
        </p:txBody>
      </p:sp>
    </p:spTree>
    <p:extLst>
      <p:ext uri="{BB962C8B-B14F-4D97-AF65-F5344CB8AC3E}">
        <p14:creationId xmlns:p14="http://schemas.microsoft.com/office/powerpoint/2010/main" val="1953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Major Challenges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marL="457200" indent="-514350">
              <a:spcBef>
                <a:spcPts val="600"/>
              </a:spcBef>
              <a:spcAft>
                <a:spcPts val="1200"/>
              </a:spcAft>
              <a:buFont typeface="Times New Roman" pitchFamily="18" charset="0"/>
              <a:buAutoNum type="arabicPeriod"/>
            </a:pPr>
            <a:r>
              <a:rPr lang="en-US" sz="2400" b="1" u="sng" dirty="0">
                <a:latin typeface="+mn-lt"/>
              </a:rPr>
              <a:t>High quality data </a:t>
            </a:r>
            <a:r>
              <a:rPr lang="en-US" sz="2400" dirty="0">
                <a:latin typeface="+mn-lt"/>
              </a:rPr>
              <a:t>(reliable, timely, non-</a:t>
            </a:r>
            <a:r>
              <a:rPr lang="en-US" sz="2400" dirty="0" err="1">
                <a:latin typeface="+mn-lt"/>
              </a:rPr>
              <a:t>manipulable</a:t>
            </a:r>
            <a:r>
              <a:rPr lang="en-US" sz="2400" dirty="0">
                <a:latin typeface="+mn-lt"/>
              </a:rPr>
              <a:t>, long-term) to design/price product and to determine payouts</a:t>
            </a:r>
          </a:p>
          <a:p>
            <a:pPr marL="457200" indent="-514350">
              <a:spcBef>
                <a:spcPts val="600"/>
              </a:spcBef>
              <a:spcAft>
                <a:spcPts val="1200"/>
              </a:spcAft>
              <a:buFont typeface="Times New Roman" pitchFamily="18" charset="0"/>
              <a:buAutoNum type="arabicPeriod"/>
            </a:pPr>
            <a:r>
              <a:rPr lang="en-US" sz="2400" b="1" u="sng" dirty="0">
                <a:latin typeface="+mn-lt"/>
              </a:rPr>
              <a:t>Minimize uncovered basis risk </a:t>
            </a:r>
            <a:r>
              <a:rPr lang="en-US" sz="2400" dirty="0">
                <a:latin typeface="+mn-lt"/>
              </a:rPr>
              <a:t>through product design. Is it insurance or a lottery ticket? All turns on basis risk!!!</a:t>
            </a:r>
          </a:p>
          <a:p>
            <a:pPr marL="457200" indent="-514350">
              <a:spcBef>
                <a:spcPts val="600"/>
              </a:spcBef>
              <a:spcAft>
                <a:spcPts val="1200"/>
              </a:spcAft>
              <a:buFont typeface="Times New Roman" pitchFamily="18" charset="0"/>
              <a:buAutoNum type="arabicPeriod"/>
            </a:pPr>
            <a:r>
              <a:rPr lang="en-US" sz="2400" b="1" u="sng" dirty="0">
                <a:latin typeface="+mn-lt"/>
              </a:rPr>
              <a:t>Innovation incentives </a:t>
            </a:r>
            <a:r>
              <a:rPr lang="en-US" sz="2400" dirty="0">
                <a:latin typeface="+mn-lt"/>
              </a:rPr>
              <a:t>for insurers/reinsurers to design and market a new product and global market to support it</a:t>
            </a:r>
          </a:p>
          <a:p>
            <a:pPr marL="457200" indent="-514350">
              <a:spcBef>
                <a:spcPts val="600"/>
              </a:spcBef>
              <a:spcAft>
                <a:spcPts val="1200"/>
              </a:spcAft>
              <a:buFont typeface="Times New Roman" pitchFamily="18" charset="0"/>
              <a:buAutoNum type="arabicPeriod"/>
            </a:pPr>
            <a:r>
              <a:rPr lang="en-US" sz="2400" b="1" u="sng" dirty="0">
                <a:latin typeface="+mn-lt"/>
              </a:rPr>
              <a:t>Establish informed effective demand</a:t>
            </a:r>
            <a:r>
              <a:rPr lang="en-US" sz="2400" dirty="0">
                <a:latin typeface="+mn-lt"/>
              </a:rPr>
              <a:t>, especially among a clientele with little experience with any insurance, much less a complex index-based insurance product</a:t>
            </a:r>
          </a:p>
          <a:p>
            <a:pPr marL="457200" indent="-514350">
              <a:spcBef>
                <a:spcPts val="600"/>
              </a:spcBef>
              <a:spcAft>
                <a:spcPts val="1200"/>
              </a:spcAft>
              <a:buFont typeface="Times New Roman" pitchFamily="18" charset="0"/>
              <a:buAutoNum type="arabicPeriod"/>
            </a:pPr>
            <a:r>
              <a:rPr lang="en-US" sz="2400" b="1" u="sng" dirty="0">
                <a:latin typeface="+mn-lt"/>
              </a:rPr>
              <a:t>Low-cost delivery mechanism </a:t>
            </a:r>
            <a:r>
              <a:rPr lang="en-US" sz="2400" dirty="0">
                <a:latin typeface="+mn-lt"/>
              </a:rPr>
              <a:t>for making insurance available for numerous small and medium scale producers </a:t>
            </a:r>
          </a:p>
        </p:txBody>
      </p:sp>
    </p:spTree>
    <p:extLst>
      <p:ext uri="{BB962C8B-B14F-4D97-AF65-F5344CB8AC3E}">
        <p14:creationId xmlns:p14="http://schemas.microsoft.com/office/powerpoint/2010/main" val="10540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Original Product Design</a:t>
            </a:r>
            <a:endParaRPr lang="en-US" sz="2800" b="1" i="1" dirty="0">
              <a:solidFill>
                <a:schemeClr val="bg1"/>
              </a:solidFill>
              <a:latin typeface="Calibri"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228600" y="914400"/>
                <a:ext cx="8686800" cy="2694584"/>
              </a:xfrm>
              <a:prstGeom prst="rect">
                <a:avLst/>
              </a:prstGeom>
              <a:noFill/>
            </p:spPr>
            <p:txBody>
              <a:bodyPr wrap="square" tIns="91440" bIns="91440" rtlCol="0">
                <a:spAutoFit/>
              </a:bodyPr>
              <a:lstStyle/>
              <a:p>
                <a:r>
                  <a:rPr lang="en-US" sz="2000" b="1" dirty="0">
                    <a:latin typeface="+mn-lt"/>
                  </a:rPr>
                  <a:t>The signal: </a:t>
                </a:r>
                <a:r>
                  <a:rPr lang="en-US" sz="2000" dirty="0">
                    <a:latin typeface="+mn-lt"/>
                  </a:rPr>
                  <a:t>Normalized Difference Vegetation Index (NDVI) collected by satellite</a:t>
                </a:r>
              </a:p>
              <a:p>
                <a:pPr marL="285750" indent="-285750">
                  <a:buFont typeface="Arial" panose="020B0604020202020204" pitchFamily="34" charset="0"/>
                  <a:buChar char="•"/>
                </a:pPr>
                <a:endParaRPr lang="en-US" sz="2000" dirty="0">
                  <a:latin typeface="+mn-lt"/>
                </a:endParaRPr>
              </a:p>
              <a:p>
                <a:r>
                  <a:rPr lang="en-US" sz="2000" b="1" dirty="0">
                    <a:latin typeface="+mn-lt"/>
                  </a:rPr>
                  <a:t>Original response function: </a:t>
                </a:r>
                <a:r>
                  <a:rPr lang="en-US" sz="2000" dirty="0">
                    <a:latin typeface="+mn-lt"/>
                  </a:rPr>
                  <a:t>regress historic livestock mortality onto transforms of historic cumulative standardized NDVI (</a:t>
                </a:r>
                <a:r>
                  <a:rPr lang="en-US" sz="2000" i="1" dirty="0" err="1">
                    <a:latin typeface="+mn-lt"/>
                  </a:rPr>
                  <a:t>Czndvi</a:t>
                </a:r>
                <a:r>
                  <a:rPr lang="en-US" sz="2000" dirty="0">
                    <a:latin typeface="+mn-lt"/>
                  </a:rPr>
                  <a:t>) data. Original index was predicted livestock mortality. Now, just use NDVI.</a:t>
                </a:r>
              </a:p>
              <a:p>
                <a:pPr marL="285750" indent="-285750">
                  <a:buFont typeface="Arial" panose="020B0604020202020204" pitchFamily="34" charset="0"/>
                  <a:buChar char="•"/>
                </a:pPr>
                <a:endParaRPr lang="en-US" sz="2000" dirty="0">
                  <a:latin typeface="+mn-lt"/>
                </a:endParaRPr>
              </a:p>
              <a:p>
                <a:r>
                  <a:rPr lang="en-US" sz="2000" b="1" dirty="0">
                    <a:latin typeface="+mn-lt"/>
                  </a:rPr>
                  <a:t>Indemnity payments: </a:t>
                </a:r>
                <a:r>
                  <a:rPr lang="en-US" sz="2000" dirty="0">
                    <a:latin typeface="+mn-lt"/>
                  </a:rPr>
                  <a:t>In Kenya, originally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𝐿𝑀</m:t>
                        </m:r>
                      </m:e>
                    </m:acc>
                    <m:r>
                      <a:rPr lang="en-US" sz="2000" i="1" dirty="0">
                        <a:latin typeface="Cambria Math" panose="02040503050406030204" pitchFamily="18" charset="0"/>
                      </a:rPr>
                      <m:t> </m:t>
                    </m:r>
                  </m:oMath>
                </a14:m>
                <a:r>
                  <a:rPr lang="en-US" sz="2000" dirty="0">
                    <a:latin typeface="+mn-lt"/>
                  </a:rPr>
                  <a:t>&gt;15% according to:</a:t>
                </a:r>
              </a:p>
              <a:p>
                <a:pPr algn="ctr"/>
                <a:r>
                  <a:rPr lang="en-US" sz="2000" dirty="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a:latin typeface="+mn-lt"/>
                </a:endParaRPr>
              </a:p>
            </p:txBody>
          </p:sp>
        </mc:Choice>
        <mc:Fallback>
          <p:sp>
            <p:nvSpPr>
              <p:cNvPr id="15" name="TextBox 14"/>
              <p:cNvSpPr txBox="1">
                <a:spLocks noRot="1" noChangeAspect="1" noMove="1" noResize="1" noEditPoints="1" noAdjustHandles="1" noChangeArrowheads="1" noChangeShapeType="1" noTextEdit="1"/>
              </p:cNvSpPr>
              <p:nvPr/>
            </p:nvSpPr>
            <p:spPr>
              <a:xfrm>
                <a:off x="228600" y="914400"/>
                <a:ext cx="8686800" cy="2694584"/>
              </a:xfrm>
              <a:prstGeom prst="rect">
                <a:avLst/>
              </a:prstGeom>
              <a:blipFill>
                <a:blip r:embed="rId3"/>
                <a:stretch>
                  <a:fillRect l="-772" r="-351"/>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975" y="3505200"/>
            <a:ext cx="4671825" cy="2764432"/>
          </a:xfrm>
          <a:prstGeom prst="rect">
            <a:avLst/>
          </a:prstGeom>
          <a:solidFill>
            <a:schemeClr val="bg1"/>
          </a:solidFill>
        </p:spPr>
      </p:pic>
      <p:sp>
        <p:nvSpPr>
          <p:cNvPr id="17" name="Rectangle 16"/>
          <p:cNvSpPr/>
          <p:nvPr/>
        </p:nvSpPr>
        <p:spPr>
          <a:xfrm>
            <a:off x="264412" y="3573981"/>
            <a:ext cx="4231388" cy="2939266"/>
          </a:xfrm>
          <a:prstGeom prst="rect">
            <a:avLst/>
          </a:prstGeom>
        </p:spPr>
        <p:txBody>
          <a:bodyPr wrap="square">
            <a:spAutoFit/>
          </a:bodyPr>
          <a:lstStyle/>
          <a:p>
            <a:pPr>
              <a:spcAft>
                <a:spcPts val="600"/>
              </a:spcAft>
            </a:pPr>
            <a:r>
              <a:rPr lang="en-US" sz="2000" b="1" dirty="0">
                <a:latin typeface="Calibri" panose="020F0502020204030204" pitchFamily="34" charset="0"/>
                <a:ea typeface="SimSun" panose="02010600030101010101" pitchFamily="2" charset="-122"/>
                <a:cs typeface="Arial" panose="020B0604020202020204" pitchFamily="34" charset="0"/>
              </a:rPr>
              <a:t>Temporal Structure of IBLI contract:</a:t>
            </a:r>
          </a:p>
          <a:p>
            <a:pPr>
              <a:spcAft>
                <a:spcPts val="0"/>
              </a:spcAft>
            </a:pPr>
            <a:r>
              <a:rPr lang="en-US" sz="2000" dirty="0">
                <a:latin typeface="Calibri" panose="020F0502020204030204" pitchFamily="34" charset="0"/>
                <a:ea typeface="SimSun" panose="02010600030101010101" pitchFamily="2" charset="-122"/>
                <a:cs typeface="Arial" panose="020B0604020202020204" pitchFamily="34" charset="0"/>
              </a:rPr>
              <a:t>12-month contract sold during 2-month sales </a:t>
            </a:r>
            <a:r>
              <a:rPr lang="en-US" sz="2000" dirty="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March 1 and/or October 1.</a:t>
            </a:r>
          </a:p>
          <a:p>
            <a:pPr>
              <a:spcAft>
                <a:spcPts val="0"/>
              </a:spcAft>
            </a:pPr>
            <a:endParaRPr lang="en-US" sz="2000" dirty="0">
              <a:latin typeface="Calibri" panose="020F0502020204030204" pitchFamily="34" charset="0"/>
              <a:ea typeface="SimSun" panose="02010600030101010101" pitchFamily="2" charset="-122"/>
              <a:cs typeface="Arial" panose="020B0604020202020204" pitchFamily="34" charset="0"/>
            </a:endParaRPr>
          </a:p>
          <a:p>
            <a:pPr>
              <a:spcAft>
                <a:spcPts val="0"/>
              </a:spcAft>
            </a:pPr>
            <a:r>
              <a:rPr lang="en-US" sz="2000" dirty="0">
                <a:effectLst/>
                <a:latin typeface="Calibri" panose="020F0502020204030204" pitchFamily="34" charset="0"/>
                <a:ea typeface="SimSun" panose="02010600030101010101" pitchFamily="2" charset="-122"/>
                <a:cs typeface="Arial" panose="020B0604020202020204" pitchFamily="34" charset="0"/>
              </a:rPr>
              <a:t>Later updated to (i) pure NDVI play and (ii) payments early … asset protection vs. asset replacement design.</a:t>
            </a:r>
          </a:p>
        </p:txBody>
      </p:sp>
      <p:sp>
        <p:nvSpPr>
          <p:cNvPr id="10" name="TextBox 9"/>
          <p:cNvSpPr txBox="1"/>
          <p:nvPr/>
        </p:nvSpPr>
        <p:spPr>
          <a:xfrm>
            <a:off x="4395975" y="6340111"/>
            <a:ext cx="2743200" cy="307777"/>
          </a:xfrm>
          <a:prstGeom prst="rect">
            <a:avLst/>
          </a:prstGeom>
          <a:noFill/>
        </p:spPr>
        <p:txBody>
          <a:bodyPr wrap="square" rtlCol="0">
            <a:spAutoFit/>
          </a:bodyPr>
          <a:lstStyle/>
          <a:p>
            <a:r>
              <a:rPr lang="en-US" sz="1400" dirty="0">
                <a:latin typeface="+mn-lt"/>
              </a:rPr>
              <a:t>Details in </a:t>
            </a:r>
            <a:r>
              <a:rPr lang="en-US" sz="1400" dirty="0" err="1">
                <a:latin typeface="+mn-lt"/>
              </a:rPr>
              <a:t>Chantarat</a:t>
            </a:r>
            <a:r>
              <a:rPr lang="en-US" sz="1400" dirty="0">
                <a:latin typeface="+mn-lt"/>
              </a:rPr>
              <a:t> et al. </a:t>
            </a:r>
            <a:r>
              <a:rPr lang="en-US" sz="1400" i="1" dirty="0">
                <a:latin typeface="+mn-lt"/>
              </a:rPr>
              <a:t>JRI</a:t>
            </a:r>
            <a:r>
              <a:rPr lang="en-US" sz="1400" dirty="0">
                <a:latin typeface="+mn-lt"/>
              </a:rPr>
              <a:t> 2013</a:t>
            </a:r>
          </a:p>
        </p:txBody>
      </p:sp>
    </p:spTree>
    <p:extLst>
      <p:ext uri="{BB962C8B-B14F-4D97-AF65-F5344CB8AC3E}">
        <p14:creationId xmlns:p14="http://schemas.microsoft.com/office/powerpoint/2010/main" val="29385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2212</TotalTime>
  <Words>2365</Words>
  <Application>Microsoft Office PowerPoint</Application>
  <PresentationFormat>On-screen Show (4:3)</PresentationFormat>
  <Paragraphs>195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147</cp:revision>
  <dcterms:created xsi:type="dcterms:W3CDTF">2009-03-02T19:09:48Z</dcterms:created>
  <dcterms:modified xsi:type="dcterms:W3CDTF">2021-05-23T18:05:40Z</dcterms:modified>
</cp:coreProperties>
</file>